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xlsx" ContentType="application/vnd.openxmlformats-officedocument.spreadsheetml.sheet"/>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5" Type="http://schemas.openxmlformats.org/officeDocument/2006/relationships/custom-properties" Target="docProps/custom.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trictFirstAndLastChars="0" saveSubsetFonts="1">
  <p:sldMasterIdLst>
    <p:sldMasterId id="2147483650" r:id="rId1"/>
  </p:sldMasterIdLst>
  <p:notesMasterIdLst>
    <p:notesMasterId r:id="rId17"/>
  </p:notesMasterIdLst>
  <p:handoutMasterIdLst>
    <p:handoutMasterId r:id="rId18"/>
  </p:handoutMasterIdLst>
  <p:sldIdLst>
    <p:sldId id="257" r:id="rId2"/>
    <p:sldId id="274" r:id="rId3"/>
    <p:sldId id="258" r:id="rId4"/>
    <p:sldId id="259" r:id="rId5"/>
    <p:sldId id="260" r:id="rId6"/>
    <p:sldId id="278" r:id="rId7"/>
    <p:sldId id="261" r:id="rId8"/>
    <p:sldId id="262" r:id="rId9"/>
    <p:sldId id="279" r:id="rId10"/>
    <p:sldId id="264" r:id="rId11"/>
    <p:sldId id="265" r:id="rId12"/>
    <p:sldId id="269" r:id="rId13"/>
    <p:sldId id="266" r:id="rId14"/>
    <p:sldId id="277" r:id="rId15"/>
    <p:sldId id="276" r:id="rId16"/>
  </p:sldIdLst>
  <p:sldSz cx="9144000" cy="6858000" type="screen4x3"/>
  <p:notesSz cx="7023100" cy="9309100"/>
  <p:defaultTextStyle>
    <a:defPPr>
      <a:defRPr lang="en-US"/>
    </a:defPPr>
    <a:lvl1pPr algn="l" rtl="0" eaLnBrk="0" fontAlgn="base" hangingPunct="0">
      <a:spcBef>
        <a:spcPct val="0"/>
      </a:spcBef>
      <a:spcAft>
        <a:spcPct val="0"/>
      </a:spcAft>
      <a:defRPr sz="3200" kern="1200">
        <a:solidFill>
          <a:schemeClr val="tx1"/>
        </a:solidFill>
        <a:latin typeface="GE Inspira" pitchFamily="34" charset="0"/>
        <a:ea typeface="+mn-ea"/>
        <a:cs typeface="+mn-cs"/>
      </a:defRPr>
    </a:lvl1pPr>
    <a:lvl2pPr marL="457200" algn="l" rtl="0" eaLnBrk="0" fontAlgn="base" hangingPunct="0">
      <a:spcBef>
        <a:spcPct val="0"/>
      </a:spcBef>
      <a:spcAft>
        <a:spcPct val="0"/>
      </a:spcAft>
      <a:defRPr sz="3200" kern="1200">
        <a:solidFill>
          <a:schemeClr val="tx1"/>
        </a:solidFill>
        <a:latin typeface="GE Inspira" pitchFamily="34" charset="0"/>
        <a:ea typeface="+mn-ea"/>
        <a:cs typeface="+mn-cs"/>
      </a:defRPr>
    </a:lvl2pPr>
    <a:lvl3pPr marL="914400" algn="l" rtl="0" eaLnBrk="0" fontAlgn="base" hangingPunct="0">
      <a:spcBef>
        <a:spcPct val="0"/>
      </a:spcBef>
      <a:spcAft>
        <a:spcPct val="0"/>
      </a:spcAft>
      <a:defRPr sz="3200" kern="1200">
        <a:solidFill>
          <a:schemeClr val="tx1"/>
        </a:solidFill>
        <a:latin typeface="GE Inspira" pitchFamily="34" charset="0"/>
        <a:ea typeface="+mn-ea"/>
        <a:cs typeface="+mn-cs"/>
      </a:defRPr>
    </a:lvl3pPr>
    <a:lvl4pPr marL="1371600" algn="l" rtl="0" eaLnBrk="0" fontAlgn="base" hangingPunct="0">
      <a:spcBef>
        <a:spcPct val="0"/>
      </a:spcBef>
      <a:spcAft>
        <a:spcPct val="0"/>
      </a:spcAft>
      <a:defRPr sz="3200" kern="1200">
        <a:solidFill>
          <a:schemeClr val="tx1"/>
        </a:solidFill>
        <a:latin typeface="GE Inspira" pitchFamily="34" charset="0"/>
        <a:ea typeface="+mn-ea"/>
        <a:cs typeface="+mn-cs"/>
      </a:defRPr>
    </a:lvl4pPr>
    <a:lvl5pPr marL="1828800" algn="l" rtl="0" eaLnBrk="0" fontAlgn="base" hangingPunct="0">
      <a:spcBef>
        <a:spcPct val="0"/>
      </a:spcBef>
      <a:spcAft>
        <a:spcPct val="0"/>
      </a:spcAft>
      <a:defRPr sz="3200" kern="1200">
        <a:solidFill>
          <a:schemeClr val="tx1"/>
        </a:solidFill>
        <a:latin typeface="GE Inspira" pitchFamily="34" charset="0"/>
        <a:ea typeface="+mn-ea"/>
        <a:cs typeface="+mn-cs"/>
      </a:defRPr>
    </a:lvl5pPr>
    <a:lvl6pPr marL="2286000" algn="l" defTabSz="914400" rtl="0" eaLnBrk="1" latinLnBrk="0" hangingPunct="1">
      <a:defRPr sz="3200" kern="1200">
        <a:solidFill>
          <a:schemeClr val="tx1"/>
        </a:solidFill>
        <a:latin typeface="GE Inspira" pitchFamily="34" charset="0"/>
        <a:ea typeface="+mn-ea"/>
        <a:cs typeface="+mn-cs"/>
      </a:defRPr>
    </a:lvl6pPr>
    <a:lvl7pPr marL="2743200" algn="l" defTabSz="914400" rtl="0" eaLnBrk="1" latinLnBrk="0" hangingPunct="1">
      <a:defRPr sz="3200" kern="1200">
        <a:solidFill>
          <a:schemeClr val="tx1"/>
        </a:solidFill>
        <a:latin typeface="GE Inspira" pitchFamily="34" charset="0"/>
        <a:ea typeface="+mn-ea"/>
        <a:cs typeface="+mn-cs"/>
      </a:defRPr>
    </a:lvl7pPr>
    <a:lvl8pPr marL="3200400" algn="l" defTabSz="914400" rtl="0" eaLnBrk="1" latinLnBrk="0" hangingPunct="1">
      <a:defRPr sz="3200" kern="1200">
        <a:solidFill>
          <a:schemeClr val="tx1"/>
        </a:solidFill>
        <a:latin typeface="GE Inspira" pitchFamily="34" charset="0"/>
        <a:ea typeface="+mn-ea"/>
        <a:cs typeface="+mn-cs"/>
      </a:defRPr>
    </a:lvl8pPr>
    <a:lvl9pPr marL="3657600" algn="l" defTabSz="914400" rtl="0" eaLnBrk="1" latinLnBrk="0" hangingPunct="1">
      <a:defRPr sz="3200" kern="1200">
        <a:solidFill>
          <a:schemeClr val="tx1"/>
        </a:solidFill>
        <a:latin typeface="GE Inspira"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56565"/>
    <a:srgbClr val="FF9999"/>
    <a:srgbClr val="000000"/>
    <a:srgbClr val="4C4C4C"/>
    <a:srgbClr val="808080"/>
    <a:srgbClr val="DDDDDD"/>
    <a:srgbClr val="6B6B6B"/>
    <a:srgbClr val="7A7A7A"/>
    <a:srgbClr val="767676"/>
    <a:srgbClr val="CC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15620" autoAdjust="0"/>
    <p:restoredTop sz="93256" autoAdjust="0"/>
  </p:normalViewPr>
  <p:slideViewPr>
    <p:cSldViewPr snapToGrid="0">
      <p:cViewPr varScale="1">
        <p:scale>
          <a:sx n="105" d="100"/>
          <a:sy n="105" d="100"/>
        </p:scale>
        <p:origin x="-1992" y="-96"/>
      </p:cViewPr>
      <p:guideLst>
        <p:guide orient="horz" pos="2544"/>
        <p:guide pos="2880"/>
      </p:guideLst>
    </p:cSldViewPr>
  </p:slideViewPr>
  <p:outlineViewPr>
    <p:cViewPr>
      <p:scale>
        <a:sx n="33" d="100"/>
        <a:sy n="33" d="100"/>
      </p:scale>
      <p:origin x="38" y="0"/>
    </p:cViewPr>
    <p:sldLst>
      <p:sld r:id="rId1" collapse="1"/>
    </p:sldLst>
  </p:outlineViewPr>
  <p:notesTextViewPr>
    <p:cViewPr>
      <p:scale>
        <a:sx n="100" d="100"/>
        <a:sy n="100" d="100"/>
      </p:scale>
      <p:origin x="0" y="0"/>
    </p:cViewPr>
  </p:notesTextViewPr>
  <p:sorterViewPr>
    <p:cViewPr>
      <p:scale>
        <a:sx n="110" d="100"/>
        <a:sy n="110" d="100"/>
      </p:scale>
      <p:origin x="0" y="0"/>
    </p:cViewPr>
  </p:sorterViewPr>
  <p:notesViewPr>
    <p:cSldViewPr snapToGrid="0">
      <p:cViewPr>
        <p:scale>
          <a:sx n="75" d="100"/>
          <a:sy n="75" d="100"/>
        </p:scale>
        <p:origin x="-1212" y="-60"/>
      </p:cViewPr>
      <p:guideLst>
        <p:guide orient="horz" pos="2932"/>
        <p:guide pos="2212"/>
      </p:guideLst>
    </p:cSldViewPr>
  </p:notes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handoutMaster" Target="handoutMasters/handoutMaster1.xml"/><Relationship Id="rId19" Type="http://schemas.openxmlformats.org/officeDocument/2006/relationships/printerSettings" Target="printerSettings/printerSettings1.bin"/><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_rels/viewProps.xml.rels><?xml version="1.0" encoding="UTF-8" standalone="yes"?>
<Relationships xmlns="http://schemas.openxmlformats.org/package/2006/relationships"><Relationship Id="rId1" Type="http://schemas.openxmlformats.org/officeDocument/2006/relationships/slide" Target="slides/slide2.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a:t>Rework</a:t>
            </a:r>
            <a:r>
              <a:rPr lang="en-US" baseline="0"/>
              <a:t> Required by Hardware Type</a:t>
            </a:r>
            <a:endParaRPr lang="en-US"/>
          </a:p>
        </c:rich>
      </c:tx>
      <c:layout/>
      <c:overlay val="0"/>
    </c:title>
    <c:autoTitleDeleted val="0"/>
    <c:plotArea>
      <c:layout/>
      <c:barChart>
        <c:barDir val="col"/>
        <c:grouping val="clustered"/>
        <c:varyColors val="0"/>
        <c:ser>
          <c:idx val="0"/>
          <c:order val="0"/>
          <c:tx>
            <c:strRef>
              <c:f>Pareto!$G$1</c:f>
              <c:strCache>
                <c:ptCount val="1"/>
                <c:pt idx="0">
                  <c:v>Total PASS</c:v>
                </c:pt>
              </c:strCache>
            </c:strRef>
          </c:tx>
          <c:invertIfNegative val="0"/>
          <c:cat>
            <c:strRef>
              <c:f>Pareto!$E$2:$E$7</c:f>
              <c:strCache>
                <c:ptCount val="6"/>
                <c:pt idx="0">
                  <c:v>CF6 HPT</c:v>
                </c:pt>
                <c:pt idx="1">
                  <c:v>CF6 LPT</c:v>
                </c:pt>
                <c:pt idx="2">
                  <c:v>GEnx HPT</c:v>
                </c:pt>
                <c:pt idx="3">
                  <c:v>GEnx LPT</c:v>
                </c:pt>
                <c:pt idx="4">
                  <c:v>GE_90 - LPT</c:v>
                </c:pt>
                <c:pt idx="5">
                  <c:v>GE_90 - HPT</c:v>
                </c:pt>
              </c:strCache>
            </c:strRef>
          </c:cat>
          <c:val>
            <c:numRef>
              <c:f>Pareto!$G$2:$G$7</c:f>
              <c:numCache>
                <c:formatCode>General</c:formatCode>
                <c:ptCount val="6"/>
                <c:pt idx="0">
                  <c:v>437.0</c:v>
                </c:pt>
                <c:pt idx="1">
                  <c:v>442.0</c:v>
                </c:pt>
                <c:pt idx="2">
                  <c:v>2073.0</c:v>
                </c:pt>
                <c:pt idx="3">
                  <c:v>1033.0</c:v>
                </c:pt>
                <c:pt idx="4">
                  <c:v>212.0</c:v>
                </c:pt>
                <c:pt idx="5">
                  <c:v>2495.0</c:v>
                </c:pt>
              </c:numCache>
            </c:numRef>
          </c:val>
        </c:ser>
        <c:ser>
          <c:idx val="1"/>
          <c:order val="1"/>
          <c:tx>
            <c:strRef>
              <c:f>Pareto!$H$1</c:f>
              <c:strCache>
                <c:ptCount val="1"/>
                <c:pt idx="0">
                  <c:v>Total FAIL</c:v>
                </c:pt>
              </c:strCache>
            </c:strRef>
          </c:tx>
          <c:invertIfNegative val="0"/>
          <c:cat>
            <c:strRef>
              <c:f>Pareto!$E$2:$E$7</c:f>
              <c:strCache>
                <c:ptCount val="6"/>
                <c:pt idx="0">
                  <c:v>CF6 HPT</c:v>
                </c:pt>
                <c:pt idx="1">
                  <c:v>CF6 LPT</c:v>
                </c:pt>
                <c:pt idx="2">
                  <c:v>GEnx HPT</c:v>
                </c:pt>
                <c:pt idx="3">
                  <c:v>GEnx LPT</c:v>
                </c:pt>
                <c:pt idx="4">
                  <c:v>GE_90 - LPT</c:v>
                </c:pt>
                <c:pt idx="5">
                  <c:v>GE_90 - HPT</c:v>
                </c:pt>
              </c:strCache>
            </c:strRef>
          </c:cat>
          <c:val>
            <c:numRef>
              <c:f>Pareto!$H$2:$H$7</c:f>
              <c:numCache>
                <c:formatCode>General</c:formatCode>
                <c:ptCount val="6"/>
                <c:pt idx="0">
                  <c:v>466.0</c:v>
                </c:pt>
                <c:pt idx="1">
                  <c:v>215.0</c:v>
                </c:pt>
                <c:pt idx="2">
                  <c:v>171.0</c:v>
                </c:pt>
                <c:pt idx="3">
                  <c:v>97.0</c:v>
                </c:pt>
                <c:pt idx="4">
                  <c:v>4.0</c:v>
                </c:pt>
                <c:pt idx="5">
                  <c:v>36.0</c:v>
                </c:pt>
              </c:numCache>
            </c:numRef>
          </c:val>
        </c:ser>
        <c:dLbls>
          <c:showLegendKey val="0"/>
          <c:showVal val="0"/>
          <c:showCatName val="0"/>
          <c:showSerName val="0"/>
          <c:showPercent val="0"/>
          <c:showBubbleSize val="0"/>
        </c:dLbls>
        <c:gapWidth val="150"/>
        <c:axId val="-2146091224"/>
        <c:axId val="-2146093560"/>
      </c:barChart>
      <c:lineChart>
        <c:grouping val="standard"/>
        <c:varyColors val="0"/>
        <c:ser>
          <c:idx val="2"/>
          <c:order val="2"/>
          <c:tx>
            <c:strRef>
              <c:f>Pareto!$J$1</c:f>
              <c:strCache>
                <c:ptCount val="1"/>
                <c:pt idx="0">
                  <c:v>Accumulative Failure %</c:v>
                </c:pt>
              </c:strCache>
            </c:strRef>
          </c:tx>
          <c:spPr>
            <a:ln>
              <a:solidFill>
                <a:srgbClr val="4C4C4C"/>
              </a:solidFill>
            </a:ln>
          </c:spPr>
          <c:marker>
            <c:symbol val="none"/>
          </c:marker>
          <c:cat>
            <c:strRef>
              <c:f>Pareto!$E$2:$E$7</c:f>
              <c:strCache>
                <c:ptCount val="6"/>
                <c:pt idx="0">
                  <c:v>CF6 HPT</c:v>
                </c:pt>
                <c:pt idx="1">
                  <c:v>CF6 LPT</c:v>
                </c:pt>
                <c:pt idx="2">
                  <c:v>GEnx HPT</c:v>
                </c:pt>
                <c:pt idx="3">
                  <c:v>GEnx LPT</c:v>
                </c:pt>
                <c:pt idx="4">
                  <c:v>GE_90 - LPT</c:v>
                </c:pt>
                <c:pt idx="5">
                  <c:v>GE_90 - HPT</c:v>
                </c:pt>
              </c:strCache>
            </c:strRef>
          </c:cat>
          <c:val>
            <c:numRef>
              <c:f>Pareto!$J$2:$J$7</c:f>
              <c:numCache>
                <c:formatCode>General</c:formatCode>
                <c:ptCount val="6"/>
                <c:pt idx="0">
                  <c:v>47.02320887991928</c:v>
                </c:pt>
                <c:pt idx="1">
                  <c:v>68.71846619576185</c:v>
                </c:pt>
                <c:pt idx="2">
                  <c:v>85.97376387487387</c:v>
                </c:pt>
                <c:pt idx="3">
                  <c:v>95.76185671039354</c:v>
                </c:pt>
                <c:pt idx="4">
                  <c:v>96.16548940464176</c:v>
                </c:pt>
                <c:pt idx="5">
                  <c:v>99.7981836528759</c:v>
                </c:pt>
              </c:numCache>
            </c:numRef>
          </c:val>
          <c:smooth val="0"/>
        </c:ser>
        <c:dLbls>
          <c:showLegendKey val="0"/>
          <c:showVal val="0"/>
          <c:showCatName val="0"/>
          <c:showSerName val="0"/>
          <c:showPercent val="0"/>
          <c:showBubbleSize val="0"/>
        </c:dLbls>
        <c:marker val="1"/>
        <c:smooth val="0"/>
        <c:axId val="-2146104376"/>
        <c:axId val="-2146098920"/>
      </c:lineChart>
      <c:catAx>
        <c:axId val="-2146091224"/>
        <c:scaling>
          <c:orientation val="minMax"/>
        </c:scaling>
        <c:delete val="0"/>
        <c:axPos val="b"/>
        <c:majorTickMark val="out"/>
        <c:minorTickMark val="none"/>
        <c:tickLblPos val="nextTo"/>
        <c:txPr>
          <a:bodyPr rot="-1500000" vert="horz"/>
          <a:lstStyle/>
          <a:p>
            <a:pPr>
              <a:defRPr/>
            </a:pPr>
            <a:endParaRPr lang="en-US"/>
          </a:p>
        </c:txPr>
        <c:crossAx val="-2146093560"/>
        <c:crosses val="autoZero"/>
        <c:auto val="1"/>
        <c:lblAlgn val="ctr"/>
        <c:lblOffset val="100"/>
        <c:noMultiLvlLbl val="0"/>
      </c:catAx>
      <c:valAx>
        <c:axId val="-2146093560"/>
        <c:scaling>
          <c:orientation val="minMax"/>
          <c:max val="2400.0"/>
          <c:min val="0.0"/>
        </c:scaling>
        <c:delete val="0"/>
        <c:axPos val="l"/>
        <c:majorGridlines/>
        <c:title>
          <c:tx>
            <c:rich>
              <a:bodyPr rot="-5400000" vert="horz"/>
              <a:lstStyle/>
              <a:p>
                <a:pPr>
                  <a:defRPr/>
                </a:pPr>
                <a:r>
                  <a:rPr lang="en-US"/>
                  <a:t>Count</a:t>
                </a:r>
              </a:p>
            </c:rich>
          </c:tx>
          <c:layout/>
          <c:overlay val="0"/>
        </c:title>
        <c:numFmt formatCode="General" sourceLinked="1"/>
        <c:majorTickMark val="out"/>
        <c:minorTickMark val="none"/>
        <c:tickLblPos val="nextTo"/>
        <c:crossAx val="-2146091224"/>
        <c:crosses val="autoZero"/>
        <c:crossBetween val="between"/>
      </c:valAx>
      <c:valAx>
        <c:axId val="-2146098920"/>
        <c:scaling>
          <c:orientation val="minMax"/>
          <c:max val="100.0"/>
        </c:scaling>
        <c:delete val="0"/>
        <c:axPos val="r"/>
        <c:title>
          <c:tx>
            <c:rich>
              <a:bodyPr rot="-5400000" vert="horz"/>
              <a:lstStyle/>
              <a:p>
                <a:pPr>
                  <a:defRPr/>
                </a:pPr>
                <a:r>
                  <a:rPr lang="en-US"/>
                  <a:t>Accumulative Failure%</a:t>
                </a:r>
              </a:p>
            </c:rich>
          </c:tx>
          <c:layout/>
          <c:overlay val="0"/>
        </c:title>
        <c:numFmt formatCode="General" sourceLinked="1"/>
        <c:majorTickMark val="out"/>
        <c:minorTickMark val="none"/>
        <c:tickLblPos val="nextTo"/>
        <c:crossAx val="-2146104376"/>
        <c:crosses val="max"/>
        <c:crossBetween val="between"/>
      </c:valAx>
      <c:catAx>
        <c:axId val="-2146104376"/>
        <c:scaling>
          <c:orientation val="minMax"/>
        </c:scaling>
        <c:delete val="1"/>
        <c:axPos val="b"/>
        <c:majorTickMark val="out"/>
        <c:minorTickMark val="none"/>
        <c:tickLblPos val="nextTo"/>
        <c:crossAx val="-2146098920"/>
        <c:crosses val="autoZero"/>
        <c:auto val="1"/>
        <c:lblAlgn val="ctr"/>
        <c:lblOffset val="100"/>
        <c:noMultiLvlLbl val="0"/>
      </c:catAx>
    </c:plotArea>
    <c:legend>
      <c:legendPos val="b"/>
      <c:layout/>
      <c:overlay val="0"/>
    </c:legend>
    <c:plotVisOnly val="1"/>
    <c:dispBlanksAs val="gap"/>
    <c:showDLblsOverMax val="0"/>
  </c:chart>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4A040DF-3FF3-4CCE-AF9E-D058EC9684B4}" type="doc">
      <dgm:prSet loTypeId="urn:microsoft.com/office/officeart/2005/8/layout/hierarchy6" loCatId="hierarchy" qsTypeId="urn:microsoft.com/office/officeart/2005/8/quickstyle/simple3" qsCatId="simple" csTypeId="urn:microsoft.com/office/officeart/2005/8/colors/accent1_2" csCatId="accent1" phldr="1"/>
      <dgm:spPr/>
      <dgm:t>
        <a:bodyPr/>
        <a:lstStyle/>
        <a:p>
          <a:endParaRPr lang="en-US"/>
        </a:p>
      </dgm:t>
    </dgm:pt>
    <dgm:pt modelId="{4205E927-FFEB-45A7-BAC5-A4FD9633F207}">
      <dgm:prSet phldrT="[Text]"/>
      <dgm:spPr/>
      <dgm:t>
        <a:bodyPr/>
        <a:lstStyle/>
        <a:p>
          <a:r>
            <a:rPr lang="en-US" dirty="0" smtClean="0"/>
            <a:t>On Time Delivery</a:t>
          </a:r>
          <a:endParaRPr lang="en-US" dirty="0"/>
        </a:p>
      </dgm:t>
    </dgm:pt>
    <dgm:pt modelId="{98EF6545-0EBE-4516-9435-7F87F6709A11}" type="parTrans" cxnId="{7BA7D137-E1AF-4328-8600-3687D946393F}">
      <dgm:prSet/>
      <dgm:spPr/>
      <dgm:t>
        <a:bodyPr/>
        <a:lstStyle/>
        <a:p>
          <a:endParaRPr lang="en-US"/>
        </a:p>
      </dgm:t>
    </dgm:pt>
    <dgm:pt modelId="{3071D16C-46F9-4CBB-B87F-FB60A03EA880}" type="sibTrans" cxnId="{7BA7D137-E1AF-4328-8600-3687D946393F}">
      <dgm:prSet/>
      <dgm:spPr/>
      <dgm:t>
        <a:bodyPr/>
        <a:lstStyle/>
        <a:p>
          <a:endParaRPr lang="en-US"/>
        </a:p>
      </dgm:t>
    </dgm:pt>
    <dgm:pt modelId="{0EC9D2AF-09E5-4230-80AE-33E6CCF0A160}">
      <dgm:prSet phldrT="[Text]"/>
      <dgm:spPr/>
      <dgm:t>
        <a:bodyPr/>
        <a:lstStyle/>
        <a:p>
          <a:r>
            <a:rPr lang="en-US" dirty="0" smtClean="0"/>
            <a:t>Quality</a:t>
          </a:r>
          <a:endParaRPr lang="en-US" dirty="0"/>
        </a:p>
      </dgm:t>
    </dgm:pt>
    <dgm:pt modelId="{7240BD91-C552-46BD-977D-8EA67052C3A2}" type="parTrans" cxnId="{BB4521E0-3C1C-45E0-8A03-3A5BC6A63501}">
      <dgm:prSet/>
      <dgm:spPr/>
      <dgm:t>
        <a:bodyPr/>
        <a:lstStyle/>
        <a:p>
          <a:endParaRPr lang="en-US"/>
        </a:p>
      </dgm:t>
    </dgm:pt>
    <dgm:pt modelId="{666E4FF0-BCA4-4D3D-A6FF-3E17706F98D9}" type="sibTrans" cxnId="{BB4521E0-3C1C-45E0-8A03-3A5BC6A63501}">
      <dgm:prSet/>
      <dgm:spPr/>
      <dgm:t>
        <a:bodyPr/>
        <a:lstStyle/>
        <a:p>
          <a:endParaRPr lang="en-US"/>
        </a:p>
      </dgm:t>
    </dgm:pt>
    <dgm:pt modelId="{ADBE8D06-7532-42F8-8E8C-242FFB0D1D9D}">
      <dgm:prSet phldrT="[Text]"/>
      <dgm:spPr/>
      <dgm:t>
        <a:bodyPr/>
        <a:lstStyle/>
        <a:p>
          <a:r>
            <a:rPr lang="en-US" dirty="0" smtClean="0"/>
            <a:t>Growth</a:t>
          </a:r>
          <a:endParaRPr lang="en-US" dirty="0"/>
        </a:p>
      </dgm:t>
    </dgm:pt>
    <dgm:pt modelId="{082C1D11-0AEA-47A1-83A9-6A2AB36561CE}" type="parTrans" cxnId="{2832DC3A-14CB-4690-A0D8-5C1DC6BA376E}">
      <dgm:prSet/>
      <dgm:spPr/>
      <dgm:t>
        <a:bodyPr/>
        <a:lstStyle/>
        <a:p>
          <a:endParaRPr lang="en-US"/>
        </a:p>
      </dgm:t>
    </dgm:pt>
    <dgm:pt modelId="{E9FD71A9-05FA-45F0-B65B-DF10E5A45E8C}" type="sibTrans" cxnId="{2832DC3A-14CB-4690-A0D8-5C1DC6BA376E}">
      <dgm:prSet/>
      <dgm:spPr/>
      <dgm:t>
        <a:bodyPr/>
        <a:lstStyle/>
        <a:p>
          <a:endParaRPr lang="en-US"/>
        </a:p>
      </dgm:t>
    </dgm:pt>
    <dgm:pt modelId="{04F40E67-048F-4B19-9C4C-B878CD30101E}">
      <dgm:prSet phldrT="[Text]"/>
      <dgm:spPr/>
      <dgm:t>
        <a:bodyPr/>
        <a:lstStyle/>
        <a:p>
          <a:r>
            <a:rPr lang="en-US" dirty="0" smtClean="0"/>
            <a:t>2015 Supply Chain G/O’s</a:t>
          </a:r>
          <a:endParaRPr lang="en-US" dirty="0"/>
        </a:p>
      </dgm:t>
    </dgm:pt>
    <dgm:pt modelId="{720CDE15-F792-4ABE-9585-B2F554F472B5}" type="parTrans" cxnId="{2A6EAFB7-2F13-4459-BD35-C2BBE2976FDB}">
      <dgm:prSet/>
      <dgm:spPr/>
      <dgm:t>
        <a:bodyPr/>
        <a:lstStyle/>
        <a:p>
          <a:endParaRPr lang="en-US"/>
        </a:p>
      </dgm:t>
    </dgm:pt>
    <dgm:pt modelId="{6D72B42A-D962-4055-89F7-5949AFF145F6}" type="sibTrans" cxnId="{2A6EAFB7-2F13-4459-BD35-C2BBE2976FDB}">
      <dgm:prSet/>
      <dgm:spPr/>
      <dgm:t>
        <a:bodyPr/>
        <a:lstStyle/>
        <a:p>
          <a:endParaRPr lang="en-US"/>
        </a:p>
      </dgm:t>
    </dgm:pt>
    <dgm:pt modelId="{C3F0AF1F-E65E-4D57-B603-97145931D5D7}">
      <dgm:prSet phldrT="[Text]"/>
      <dgm:spPr/>
      <dgm:t>
        <a:bodyPr/>
        <a:lstStyle/>
        <a:p>
          <a:r>
            <a:rPr lang="en-US" dirty="0" smtClean="0"/>
            <a:t>Key Supply Chain Initiative</a:t>
          </a:r>
          <a:endParaRPr lang="en-US" dirty="0"/>
        </a:p>
      </dgm:t>
    </dgm:pt>
    <dgm:pt modelId="{A713B21E-99B7-4301-883B-CF6B1484FACC}" type="parTrans" cxnId="{C33E5FC8-541B-4B86-B207-AC8746817548}">
      <dgm:prSet/>
      <dgm:spPr/>
      <dgm:t>
        <a:bodyPr/>
        <a:lstStyle/>
        <a:p>
          <a:endParaRPr lang="en-US"/>
        </a:p>
      </dgm:t>
    </dgm:pt>
    <dgm:pt modelId="{7CF661EA-20DE-48C9-950B-89C8671998C0}" type="sibTrans" cxnId="{C33E5FC8-541B-4B86-B207-AC8746817548}">
      <dgm:prSet/>
      <dgm:spPr/>
      <dgm:t>
        <a:bodyPr/>
        <a:lstStyle/>
        <a:p>
          <a:endParaRPr lang="en-US"/>
        </a:p>
      </dgm:t>
    </dgm:pt>
    <dgm:pt modelId="{71C46AF8-D9C4-411C-800C-81191DDAB2CE}">
      <dgm:prSet phldrT="[Text]"/>
      <dgm:spPr/>
      <dgm:t>
        <a:bodyPr/>
        <a:lstStyle/>
        <a:p>
          <a:r>
            <a:rPr lang="en-US" dirty="0" smtClean="0"/>
            <a:t>Department Level Focus</a:t>
          </a:r>
          <a:endParaRPr lang="en-US" dirty="0"/>
        </a:p>
      </dgm:t>
    </dgm:pt>
    <dgm:pt modelId="{9CDCECDF-3586-487A-B278-5D8E6424B6B6}" type="parTrans" cxnId="{6E1DDE2B-2A81-44EB-BFBE-B56A87C482CE}">
      <dgm:prSet/>
      <dgm:spPr/>
      <dgm:t>
        <a:bodyPr/>
        <a:lstStyle/>
        <a:p>
          <a:endParaRPr lang="en-US"/>
        </a:p>
      </dgm:t>
    </dgm:pt>
    <dgm:pt modelId="{B6372D18-0ACA-465F-A15C-CE4884C54158}" type="sibTrans" cxnId="{6E1DDE2B-2A81-44EB-BFBE-B56A87C482CE}">
      <dgm:prSet/>
      <dgm:spPr/>
      <dgm:t>
        <a:bodyPr/>
        <a:lstStyle/>
        <a:p>
          <a:endParaRPr lang="en-US"/>
        </a:p>
      </dgm:t>
    </dgm:pt>
    <dgm:pt modelId="{490FE79D-A629-4A7D-A41F-F08E9396A650}">
      <dgm:prSet/>
      <dgm:spPr/>
      <dgm:t>
        <a:bodyPr/>
        <a:lstStyle/>
        <a:p>
          <a:r>
            <a:rPr lang="en-US" dirty="0" smtClean="0"/>
            <a:t>Delivery</a:t>
          </a:r>
          <a:endParaRPr lang="en-US" dirty="0"/>
        </a:p>
      </dgm:t>
    </dgm:pt>
    <dgm:pt modelId="{42082715-D850-4303-8577-981CACFD73A6}" type="parTrans" cxnId="{11F2FEFD-19D1-4AD7-BCB2-7D198CC7B70D}">
      <dgm:prSet/>
      <dgm:spPr/>
      <dgm:t>
        <a:bodyPr/>
        <a:lstStyle/>
        <a:p>
          <a:endParaRPr lang="en-US"/>
        </a:p>
      </dgm:t>
    </dgm:pt>
    <dgm:pt modelId="{40746053-FEC4-493D-9C5E-9F8C45D819D8}" type="sibTrans" cxnId="{11F2FEFD-19D1-4AD7-BCB2-7D198CC7B70D}">
      <dgm:prSet/>
      <dgm:spPr/>
      <dgm:t>
        <a:bodyPr/>
        <a:lstStyle/>
        <a:p>
          <a:endParaRPr lang="en-US"/>
        </a:p>
      </dgm:t>
    </dgm:pt>
    <dgm:pt modelId="{3A60906E-61FF-4A4E-98A1-24BDFB0FE085}">
      <dgm:prSet/>
      <dgm:spPr/>
      <dgm:t>
        <a:bodyPr/>
        <a:lstStyle/>
        <a:p>
          <a:r>
            <a:rPr lang="en-US" dirty="0" smtClean="0"/>
            <a:t>Reliability</a:t>
          </a:r>
          <a:endParaRPr lang="en-US" dirty="0"/>
        </a:p>
      </dgm:t>
    </dgm:pt>
    <dgm:pt modelId="{7F49AFAF-AD29-4166-9895-0D8C900B4BBC}" type="parTrans" cxnId="{94E21720-CCE4-4204-A4E3-FEACD3DD49AD}">
      <dgm:prSet/>
      <dgm:spPr/>
      <dgm:t>
        <a:bodyPr/>
        <a:lstStyle/>
        <a:p>
          <a:endParaRPr lang="en-US"/>
        </a:p>
      </dgm:t>
    </dgm:pt>
    <dgm:pt modelId="{648AE718-0255-4FC3-BCB9-D52219D0097D}" type="sibTrans" cxnId="{94E21720-CCE4-4204-A4E3-FEACD3DD49AD}">
      <dgm:prSet/>
      <dgm:spPr/>
      <dgm:t>
        <a:bodyPr/>
        <a:lstStyle/>
        <a:p>
          <a:endParaRPr lang="en-US"/>
        </a:p>
      </dgm:t>
    </dgm:pt>
    <dgm:pt modelId="{23652DDB-378E-4F6B-BCF1-2AEAD8CC349A}">
      <dgm:prSet/>
      <dgm:spPr/>
      <dgm:t>
        <a:bodyPr/>
        <a:lstStyle/>
        <a:p>
          <a:r>
            <a:rPr lang="en-US" dirty="0" smtClean="0"/>
            <a:t>Cost</a:t>
          </a:r>
          <a:endParaRPr lang="en-US" dirty="0"/>
        </a:p>
      </dgm:t>
    </dgm:pt>
    <dgm:pt modelId="{61DFC6DA-214F-4218-A3F5-EFCB8FBDCB29}" type="parTrans" cxnId="{0EF70120-F7D4-4619-BEA7-BDB8890C37AE}">
      <dgm:prSet/>
      <dgm:spPr/>
      <dgm:t>
        <a:bodyPr/>
        <a:lstStyle/>
        <a:p>
          <a:endParaRPr lang="en-US"/>
        </a:p>
      </dgm:t>
    </dgm:pt>
    <dgm:pt modelId="{6F0B6258-7C65-4FF6-8779-1EB0D0C1C74D}" type="sibTrans" cxnId="{0EF70120-F7D4-4619-BEA7-BDB8890C37AE}">
      <dgm:prSet/>
      <dgm:spPr/>
      <dgm:t>
        <a:bodyPr/>
        <a:lstStyle/>
        <a:p>
          <a:endParaRPr lang="en-US"/>
        </a:p>
      </dgm:t>
    </dgm:pt>
    <dgm:pt modelId="{34F38905-4874-4C18-A359-726FACCA4BD0}">
      <dgm:prSet/>
      <dgm:spPr/>
      <dgm:t>
        <a:bodyPr/>
        <a:lstStyle/>
        <a:p>
          <a:r>
            <a:rPr lang="en-US" dirty="0" smtClean="0"/>
            <a:t>CF6 engine line driving largest defect on air flow stand</a:t>
          </a:r>
          <a:endParaRPr lang="en-US" dirty="0"/>
        </a:p>
      </dgm:t>
    </dgm:pt>
    <dgm:pt modelId="{943AE19C-B433-4F1C-841A-3E80CD7D06F8}" type="parTrans" cxnId="{00B0FEE9-3A24-44DB-AEED-073E5393F528}">
      <dgm:prSet/>
      <dgm:spPr/>
      <dgm:t>
        <a:bodyPr/>
        <a:lstStyle/>
        <a:p>
          <a:endParaRPr lang="en-US"/>
        </a:p>
      </dgm:t>
    </dgm:pt>
    <dgm:pt modelId="{12BCC5A6-C6B4-4557-88BD-D0442613FF3D}" type="sibTrans" cxnId="{00B0FEE9-3A24-44DB-AEED-073E5393F528}">
      <dgm:prSet/>
      <dgm:spPr/>
      <dgm:t>
        <a:bodyPr/>
        <a:lstStyle/>
        <a:p>
          <a:endParaRPr lang="en-US"/>
        </a:p>
      </dgm:t>
    </dgm:pt>
    <dgm:pt modelId="{D78969E5-68A7-4B1C-A7D0-EB7DB0FDED8F}">
      <dgm:prSet/>
      <dgm:spPr/>
      <dgm:t>
        <a:bodyPr/>
        <a:lstStyle/>
        <a:p>
          <a:r>
            <a:rPr lang="en-US" dirty="0" smtClean="0"/>
            <a:t>PIC</a:t>
          </a:r>
          <a:endParaRPr lang="en-US" dirty="0"/>
        </a:p>
      </dgm:t>
    </dgm:pt>
    <dgm:pt modelId="{C09F4D1E-58B4-403B-9C6D-618F559D6D61}" type="parTrans" cxnId="{3BE5DBC3-B83D-4A13-989B-F4E1B688C165}">
      <dgm:prSet/>
      <dgm:spPr/>
      <dgm:t>
        <a:bodyPr/>
        <a:lstStyle/>
        <a:p>
          <a:endParaRPr lang="en-US"/>
        </a:p>
      </dgm:t>
    </dgm:pt>
    <dgm:pt modelId="{3CF2B805-7F63-47D8-947B-F065C73AE243}" type="sibTrans" cxnId="{3BE5DBC3-B83D-4A13-989B-F4E1B688C165}">
      <dgm:prSet/>
      <dgm:spPr/>
      <dgm:t>
        <a:bodyPr/>
        <a:lstStyle/>
        <a:p>
          <a:endParaRPr lang="en-US"/>
        </a:p>
      </dgm:t>
    </dgm:pt>
    <dgm:pt modelId="{E3D905E3-37B4-40A3-87F4-C584FA643CB3}">
      <dgm:prSet/>
      <dgm:spPr/>
      <dgm:t>
        <a:bodyPr/>
        <a:lstStyle/>
        <a:p>
          <a:r>
            <a:rPr lang="en-US" dirty="0" smtClean="0"/>
            <a:t>PEC</a:t>
          </a:r>
          <a:endParaRPr lang="en-US" dirty="0"/>
        </a:p>
      </dgm:t>
    </dgm:pt>
    <dgm:pt modelId="{1B8C7B6A-0836-41FC-BA42-8E8FE6ECE41F}" type="parTrans" cxnId="{EDB7BC18-7D99-48EB-8A3C-B4E09B386822}">
      <dgm:prSet/>
      <dgm:spPr/>
      <dgm:t>
        <a:bodyPr/>
        <a:lstStyle/>
        <a:p>
          <a:endParaRPr lang="en-US"/>
        </a:p>
      </dgm:t>
    </dgm:pt>
    <dgm:pt modelId="{4A27E49C-0459-4CAC-AD84-DAF34A09FA9B}" type="sibTrans" cxnId="{EDB7BC18-7D99-48EB-8A3C-B4E09B386822}">
      <dgm:prSet/>
      <dgm:spPr/>
      <dgm:t>
        <a:bodyPr/>
        <a:lstStyle/>
        <a:p>
          <a:endParaRPr lang="en-US"/>
        </a:p>
      </dgm:t>
    </dgm:pt>
    <dgm:pt modelId="{51F63785-A35E-4664-9F17-C4E02E9DE1C7}">
      <dgm:prSet/>
      <dgm:spPr/>
      <dgm:t>
        <a:bodyPr/>
        <a:lstStyle/>
        <a:p>
          <a:r>
            <a:rPr lang="en-US" dirty="0" smtClean="0"/>
            <a:t>Systems</a:t>
          </a:r>
          <a:endParaRPr lang="en-US" dirty="0"/>
        </a:p>
      </dgm:t>
    </dgm:pt>
    <dgm:pt modelId="{18E167AB-BDED-4954-8A08-A7C39904ADCD}" type="parTrans" cxnId="{EFEE6F5F-F1E9-480E-A0F3-9D909446A0B5}">
      <dgm:prSet/>
      <dgm:spPr/>
      <dgm:t>
        <a:bodyPr/>
        <a:lstStyle/>
        <a:p>
          <a:endParaRPr lang="en-US"/>
        </a:p>
      </dgm:t>
    </dgm:pt>
    <dgm:pt modelId="{F25B4A39-CD96-4398-9110-C9E592ACB040}" type="sibTrans" cxnId="{EFEE6F5F-F1E9-480E-A0F3-9D909446A0B5}">
      <dgm:prSet/>
      <dgm:spPr/>
      <dgm:t>
        <a:bodyPr/>
        <a:lstStyle/>
        <a:p>
          <a:endParaRPr lang="en-US"/>
        </a:p>
      </dgm:t>
    </dgm:pt>
    <dgm:pt modelId="{B95E9053-3D56-4E8D-8C48-EC3548717CC6}">
      <dgm:prSet/>
      <dgm:spPr/>
      <dgm:t>
        <a:bodyPr/>
        <a:lstStyle/>
        <a:p>
          <a:r>
            <a:rPr lang="en-US" dirty="0" smtClean="0"/>
            <a:t>CF6 ACC Manifold is driving largest  defect</a:t>
          </a:r>
          <a:endParaRPr lang="en-US" dirty="0"/>
        </a:p>
      </dgm:t>
    </dgm:pt>
    <dgm:pt modelId="{CBD97324-A818-4DF0-9D9D-5EEEE75073A7}" type="parTrans" cxnId="{1F9C6E07-4778-4E33-B5F7-2461778EDB0F}">
      <dgm:prSet/>
      <dgm:spPr/>
      <dgm:t>
        <a:bodyPr/>
        <a:lstStyle/>
        <a:p>
          <a:endParaRPr lang="en-US"/>
        </a:p>
      </dgm:t>
    </dgm:pt>
    <dgm:pt modelId="{9CD56C4A-FBEA-4827-8016-A3BCE36518E6}" type="sibTrans" cxnId="{1F9C6E07-4778-4E33-B5F7-2461778EDB0F}">
      <dgm:prSet/>
      <dgm:spPr/>
      <dgm:t>
        <a:bodyPr/>
        <a:lstStyle/>
        <a:p>
          <a:endParaRPr lang="en-US"/>
        </a:p>
      </dgm:t>
    </dgm:pt>
    <dgm:pt modelId="{84CA460C-3265-4144-8E93-FB673298724D}">
      <dgm:prSet/>
      <dgm:spPr/>
      <dgm:t>
        <a:bodyPr/>
        <a:lstStyle/>
        <a:p>
          <a:r>
            <a:rPr lang="en-US" dirty="0" smtClean="0"/>
            <a:t>CF6-HPT ACC Manifold is driving largest defect</a:t>
          </a:r>
          <a:endParaRPr lang="en-US" dirty="0"/>
        </a:p>
      </dgm:t>
    </dgm:pt>
    <dgm:pt modelId="{9FE01ACF-0191-438F-A3C2-96553C283585}" type="parTrans" cxnId="{7C9FAC78-9AA5-4232-B5C1-5290C5789212}">
      <dgm:prSet/>
      <dgm:spPr/>
      <dgm:t>
        <a:bodyPr/>
        <a:lstStyle/>
        <a:p>
          <a:endParaRPr lang="en-US"/>
        </a:p>
      </dgm:t>
    </dgm:pt>
    <dgm:pt modelId="{D7FFB5CE-D4CF-44BC-BC09-022EE6D30DB9}" type="sibTrans" cxnId="{7C9FAC78-9AA5-4232-B5C1-5290C5789212}">
      <dgm:prSet/>
      <dgm:spPr/>
      <dgm:t>
        <a:bodyPr/>
        <a:lstStyle/>
        <a:p>
          <a:endParaRPr lang="en-US"/>
        </a:p>
      </dgm:t>
    </dgm:pt>
    <dgm:pt modelId="{4177345A-9715-462E-9127-544F2E4801E2}">
      <dgm:prSet/>
      <dgm:spPr/>
      <dgm:t>
        <a:bodyPr/>
        <a:lstStyle/>
        <a:p>
          <a:r>
            <a:rPr lang="en-US" dirty="0" smtClean="0"/>
            <a:t>CF6-HPT ACC Manifold is driving largest defect and generating the highest rework rate</a:t>
          </a:r>
          <a:endParaRPr lang="en-US" dirty="0"/>
        </a:p>
      </dgm:t>
    </dgm:pt>
    <dgm:pt modelId="{4C5008F3-BA92-416E-911E-9AC3D86CCE92}" type="parTrans" cxnId="{B7A8462C-40D3-4133-A99E-CE4AC006C6A1}">
      <dgm:prSet/>
      <dgm:spPr/>
      <dgm:t>
        <a:bodyPr/>
        <a:lstStyle/>
        <a:p>
          <a:endParaRPr lang="en-US"/>
        </a:p>
      </dgm:t>
    </dgm:pt>
    <dgm:pt modelId="{CC23BA09-BB8B-4D40-8DA2-0DD9BCCDF5AE}" type="sibTrans" cxnId="{B7A8462C-40D3-4133-A99E-CE4AC006C6A1}">
      <dgm:prSet/>
      <dgm:spPr/>
      <dgm:t>
        <a:bodyPr/>
        <a:lstStyle/>
        <a:p>
          <a:endParaRPr lang="en-US"/>
        </a:p>
      </dgm:t>
    </dgm:pt>
    <dgm:pt modelId="{FD03D239-8146-4ADA-A69B-BE2BA1B20393}">
      <dgm:prSet/>
      <dgm:spPr/>
      <dgm:t>
        <a:bodyPr/>
        <a:lstStyle/>
        <a:p>
          <a:r>
            <a:rPr lang="en-US" dirty="0" smtClean="0"/>
            <a:t>Elano</a:t>
          </a:r>
          <a:endParaRPr lang="en-US" dirty="0"/>
        </a:p>
      </dgm:t>
    </dgm:pt>
    <dgm:pt modelId="{F86013E0-75B1-48EB-A8CA-1D8B76A8F3AD}" type="parTrans" cxnId="{D5061C40-F565-49FF-991B-52EB82530139}">
      <dgm:prSet/>
      <dgm:spPr/>
      <dgm:t>
        <a:bodyPr/>
        <a:lstStyle/>
        <a:p>
          <a:endParaRPr lang="en-US"/>
        </a:p>
      </dgm:t>
    </dgm:pt>
    <dgm:pt modelId="{99B03551-8B88-4090-A66A-A30A18B0C818}" type="sibTrans" cxnId="{D5061C40-F565-49FF-991B-52EB82530139}">
      <dgm:prSet/>
      <dgm:spPr/>
      <dgm:t>
        <a:bodyPr/>
        <a:lstStyle/>
        <a:p>
          <a:endParaRPr lang="en-US"/>
        </a:p>
      </dgm:t>
    </dgm:pt>
    <dgm:pt modelId="{83E6B837-9A6C-41FC-AB86-C3F9A4D9F2D3}">
      <dgm:prSet/>
      <dgm:spPr/>
      <dgm:t>
        <a:bodyPr/>
        <a:lstStyle/>
        <a:p>
          <a:r>
            <a:rPr lang="en-US" dirty="0" smtClean="0"/>
            <a:t>GE90</a:t>
          </a:r>
          <a:endParaRPr lang="en-US" dirty="0"/>
        </a:p>
      </dgm:t>
    </dgm:pt>
    <dgm:pt modelId="{41E63D1B-C4B5-4C6D-859E-4B4624C04FDD}" type="parTrans" cxnId="{51CAB136-1A48-497F-82E6-E78B9C31F719}">
      <dgm:prSet/>
      <dgm:spPr/>
      <dgm:t>
        <a:bodyPr/>
        <a:lstStyle/>
        <a:p>
          <a:endParaRPr lang="en-US"/>
        </a:p>
      </dgm:t>
    </dgm:pt>
    <dgm:pt modelId="{97ED3F91-DA64-46A4-A4F0-A562BA2B21BF}" type="sibTrans" cxnId="{51CAB136-1A48-497F-82E6-E78B9C31F719}">
      <dgm:prSet/>
      <dgm:spPr/>
      <dgm:t>
        <a:bodyPr/>
        <a:lstStyle/>
        <a:p>
          <a:endParaRPr lang="en-US"/>
        </a:p>
      </dgm:t>
    </dgm:pt>
    <dgm:pt modelId="{A3B3434D-CEE7-4C0A-ACEB-BB6FA5D856D8}">
      <dgm:prSet/>
      <dgm:spPr/>
      <dgm:t>
        <a:bodyPr/>
        <a:lstStyle/>
        <a:p>
          <a:r>
            <a:rPr lang="en-US" dirty="0" smtClean="0"/>
            <a:t>GEnx</a:t>
          </a:r>
          <a:endParaRPr lang="en-US" dirty="0"/>
        </a:p>
      </dgm:t>
    </dgm:pt>
    <dgm:pt modelId="{1F565B50-AEA0-4A1F-896F-22FB9CB0094C}" type="parTrans" cxnId="{ED65E9A9-B317-4CDC-A0A9-6C15B2C2AFC4}">
      <dgm:prSet/>
      <dgm:spPr/>
      <dgm:t>
        <a:bodyPr/>
        <a:lstStyle/>
        <a:p>
          <a:endParaRPr lang="en-US"/>
        </a:p>
      </dgm:t>
    </dgm:pt>
    <dgm:pt modelId="{928A6FD8-7140-4EFB-8FDC-089AD183EB7B}" type="sibTrans" cxnId="{ED65E9A9-B317-4CDC-A0A9-6C15B2C2AFC4}">
      <dgm:prSet/>
      <dgm:spPr/>
      <dgm:t>
        <a:bodyPr/>
        <a:lstStyle/>
        <a:p>
          <a:endParaRPr lang="en-US"/>
        </a:p>
      </dgm:t>
    </dgm:pt>
    <dgm:pt modelId="{528D9ADB-D33C-4F26-8331-F0B194061289}">
      <dgm:prSet/>
      <dgm:spPr/>
      <dgm:t>
        <a:bodyPr/>
        <a:lstStyle/>
        <a:p>
          <a:r>
            <a:rPr lang="en-US" dirty="0" smtClean="0"/>
            <a:t>CF6</a:t>
          </a:r>
          <a:endParaRPr lang="en-US" dirty="0"/>
        </a:p>
      </dgm:t>
    </dgm:pt>
    <dgm:pt modelId="{88C0FBF5-32AF-4CBB-8E20-FB986BC2E8B5}" type="parTrans" cxnId="{0E10F96D-6C77-406A-AF12-BAF1C6007D97}">
      <dgm:prSet/>
      <dgm:spPr/>
      <dgm:t>
        <a:bodyPr/>
        <a:lstStyle/>
        <a:p>
          <a:endParaRPr lang="en-US"/>
        </a:p>
      </dgm:t>
    </dgm:pt>
    <dgm:pt modelId="{81EDB133-3B8B-49E4-BF63-724254E3284B}" type="sibTrans" cxnId="{0E10F96D-6C77-406A-AF12-BAF1C6007D97}">
      <dgm:prSet/>
      <dgm:spPr/>
      <dgm:t>
        <a:bodyPr/>
        <a:lstStyle/>
        <a:p>
          <a:endParaRPr lang="en-US"/>
        </a:p>
      </dgm:t>
    </dgm:pt>
    <dgm:pt modelId="{2B42A069-E133-44FD-87AE-73382D349240}">
      <dgm:prSet/>
      <dgm:spPr/>
      <dgm:t>
        <a:bodyPr/>
        <a:lstStyle/>
        <a:p>
          <a:r>
            <a:rPr lang="en-US" dirty="0" smtClean="0"/>
            <a:t>LEAP</a:t>
          </a:r>
          <a:endParaRPr lang="en-US" dirty="0"/>
        </a:p>
      </dgm:t>
    </dgm:pt>
    <dgm:pt modelId="{F4F29D24-D301-438B-9763-1CDD638F9E66}" type="parTrans" cxnId="{CAE26D32-F256-41A7-AB6A-2C9BA90867DB}">
      <dgm:prSet/>
      <dgm:spPr/>
      <dgm:t>
        <a:bodyPr/>
        <a:lstStyle/>
        <a:p>
          <a:endParaRPr lang="en-US"/>
        </a:p>
      </dgm:t>
    </dgm:pt>
    <dgm:pt modelId="{62B02A15-E12C-4808-A902-D91C625F25F8}" type="sibTrans" cxnId="{CAE26D32-F256-41A7-AB6A-2C9BA90867DB}">
      <dgm:prSet/>
      <dgm:spPr/>
      <dgm:t>
        <a:bodyPr/>
        <a:lstStyle/>
        <a:p>
          <a:endParaRPr lang="en-US"/>
        </a:p>
      </dgm:t>
    </dgm:pt>
    <dgm:pt modelId="{C86BE189-7CED-41D8-BF97-2DEFF1FAEFC1}">
      <dgm:prSet/>
      <dgm:spPr/>
      <dgm:t>
        <a:bodyPr/>
        <a:lstStyle/>
        <a:p>
          <a:r>
            <a:rPr lang="en-US" dirty="0" smtClean="0"/>
            <a:t>P20</a:t>
          </a:r>
          <a:endParaRPr lang="en-US" dirty="0"/>
        </a:p>
      </dgm:t>
    </dgm:pt>
    <dgm:pt modelId="{2E9D1FE9-1799-43C2-A792-34F48E47FAD7}" type="parTrans" cxnId="{7B44B755-EEDD-4D92-B5D2-3279883FE6A6}">
      <dgm:prSet/>
      <dgm:spPr/>
      <dgm:t>
        <a:bodyPr/>
        <a:lstStyle/>
        <a:p>
          <a:endParaRPr lang="en-US"/>
        </a:p>
      </dgm:t>
    </dgm:pt>
    <dgm:pt modelId="{A019992E-9ED1-4264-B8DD-F7ED4CD83623}" type="sibTrans" cxnId="{7B44B755-EEDD-4D92-B5D2-3279883FE6A6}">
      <dgm:prSet/>
      <dgm:spPr/>
      <dgm:t>
        <a:bodyPr/>
        <a:lstStyle/>
        <a:p>
          <a:endParaRPr lang="en-US"/>
        </a:p>
      </dgm:t>
    </dgm:pt>
    <dgm:pt modelId="{A7B94AFB-1B4F-4CEC-B6CF-8CA4B44B2DE0}">
      <dgm:prSet/>
      <dgm:spPr/>
      <dgm:t>
        <a:bodyPr/>
        <a:lstStyle/>
        <a:p>
          <a:r>
            <a:rPr lang="en-US" dirty="0" smtClean="0"/>
            <a:t>Fuel Tubes</a:t>
          </a:r>
          <a:endParaRPr lang="en-US" dirty="0"/>
        </a:p>
      </dgm:t>
    </dgm:pt>
    <dgm:pt modelId="{ECC3888E-AACC-492A-BA12-9BD656C21E37}" type="parTrans" cxnId="{D0C81993-1533-4582-BAE6-062122DC8DE9}">
      <dgm:prSet/>
      <dgm:spPr/>
      <dgm:t>
        <a:bodyPr/>
        <a:lstStyle/>
        <a:p>
          <a:endParaRPr lang="en-US"/>
        </a:p>
      </dgm:t>
    </dgm:pt>
    <dgm:pt modelId="{8451CB70-B2D6-49F9-82D9-F87689B68802}" type="sibTrans" cxnId="{D0C81993-1533-4582-BAE6-062122DC8DE9}">
      <dgm:prSet/>
      <dgm:spPr/>
      <dgm:t>
        <a:bodyPr/>
        <a:lstStyle/>
        <a:p>
          <a:endParaRPr lang="en-US"/>
        </a:p>
      </dgm:t>
    </dgm:pt>
    <dgm:pt modelId="{9DDE7644-7DF5-466C-B70F-30BDE38C34FE}">
      <dgm:prSet/>
      <dgm:spPr/>
      <dgm:t>
        <a:bodyPr/>
        <a:lstStyle/>
        <a:p>
          <a:r>
            <a:rPr lang="en-US" dirty="0" smtClean="0"/>
            <a:t>Air Hoses</a:t>
          </a:r>
          <a:endParaRPr lang="en-US" dirty="0"/>
        </a:p>
      </dgm:t>
    </dgm:pt>
    <dgm:pt modelId="{BEACBF04-28F2-4818-B080-46B05D657E2C}" type="parTrans" cxnId="{629B025C-FEE9-4233-9B64-D99C2814AC3C}">
      <dgm:prSet/>
      <dgm:spPr/>
      <dgm:t>
        <a:bodyPr/>
        <a:lstStyle/>
        <a:p>
          <a:endParaRPr lang="en-US"/>
        </a:p>
      </dgm:t>
    </dgm:pt>
    <dgm:pt modelId="{D1D6D6EF-C6B0-4993-B701-86D36DDFA1D0}" type="sibTrans" cxnId="{629B025C-FEE9-4233-9B64-D99C2814AC3C}">
      <dgm:prSet/>
      <dgm:spPr/>
      <dgm:t>
        <a:bodyPr/>
        <a:lstStyle/>
        <a:p>
          <a:endParaRPr lang="en-US"/>
        </a:p>
      </dgm:t>
    </dgm:pt>
    <dgm:pt modelId="{655EE516-257A-4EDD-B99B-681FC368B20A}">
      <dgm:prSet/>
      <dgm:spPr/>
      <dgm:t>
        <a:bodyPr/>
        <a:lstStyle/>
        <a:p>
          <a:r>
            <a:rPr lang="en-US" dirty="0" smtClean="0"/>
            <a:t>Air Manifolds</a:t>
          </a:r>
          <a:endParaRPr lang="en-US" dirty="0"/>
        </a:p>
      </dgm:t>
    </dgm:pt>
    <dgm:pt modelId="{21E9A462-4BA2-436C-B93C-3B031447DA84}" type="parTrans" cxnId="{4DA3AC3A-4B55-4884-80C5-0C64E32A134E}">
      <dgm:prSet/>
      <dgm:spPr/>
      <dgm:t>
        <a:bodyPr/>
        <a:lstStyle/>
        <a:p>
          <a:endParaRPr lang="en-US"/>
        </a:p>
      </dgm:t>
    </dgm:pt>
    <dgm:pt modelId="{C46DE143-4D74-4B2B-BFBA-17538B276232}" type="sibTrans" cxnId="{4DA3AC3A-4B55-4884-80C5-0C64E32A134E}">
      <dgm:prSet/>
      <dgm:spPr/>
      <dgm:t>
        <a:bodyPr/>
        <a:lstStyle/>
        <a:p>
          <a:endParaRPr lang="en-US"/>
        </a:p>
      </dgm:t>
    </dgm:pt>
    <dgm:pt modelId="{7D05A897-F407-4BC8-8E9B-EF2A59F797E9}">
      <dgm:prSet/>
      <dgm:spPr/>
      <dgm:t>
        <a:bodyPr/>
        <a:lstStyle/>
        <a:p>
          <a:r>
            <a:rPr lang="en-US" dirty="0" smtClean="0"/>
            <a:t>Hydraulic Tubes</a:t>
          </a:r>
          <a:endParaRPr lang="en-US" dirty="0"/>
        </a:p>
      </dgm:t>
    </dgm:pt>
    <dgm:pt modelId="{C93D1D49-FEE3-4E05-8D6D-198D39D19B87}" type="parTrans" cxnId="{099C3A6A-B7F0-4049-A835-242013B0DCDD}">
      <dgm:prSet/>
      <dgm:spPr/>
      <dgm:t>
        <a:bodyPr/>
        <a:lstStyle/>
        <a:p>
          <a:endParaRPr lang="en-US"/>
        </a:p>
      </dgm:t>
    </dgm:pt>
    <dgm:pt modelId="{E8EF0E1B-3122-4264-AE84-C6AC8752E4AF}" type="sibTrans" cxnId="{099C3A6A-B7F0-4049-A835-242013B0DCDD}">
      <dgm:prSet/>
      <dgm:spPr/>
      <dgm:t>
        <a:bodyPr/>
        <a:lstStyle/>
        <a:p>
          <a:endParaRPr lang="en-US"/>
        </a:p>
      </dgm:t>
    </dgm:pt>
    <dgm:pt modelId="{C67CD34B-4D6F-4A9C-81C4-90B89674C17B}">
      <dgm:prSet/>
      <dgm:spPr/>
      <dgm:t>
        <a:bodyPr/>
        <a:lstStyle/>
        <a:p>
          <a:r>
            <a:rPr lang="en-US" dirty="0" smtClean="0"/>
            <a:t>Oil Tubes</a:t>
          </a:r>
          <a:endParaRPr lang="en-US" dirty="0"/>
        </a:p>
      </dgm:t>
    </dgm:pt>
    <dgm:pt modelId="{E803704C-B9C3-4467-A054-4B4C961ADC14}" type="parTrans" cxnId="{FC7EA37A-6DC8-463E-99F5-9D6172A5EB8D}">
      <dgm:prSet/>
      <dgm:spPr/>
      <dgm:t>
        <a:bodyPr/>
        <a:lstStyle/>
        <a:p>
          <a:endParaRPr lang="en-US"/>
        </a:p>
      </dgm:t>
    </dgm:pt>
    <dgm:pt modelId="{68D7C540-76DD-4765-8C8B-BF89ED0877C8}" type="sibTrans" cxnId="{FC7EA37A-6DC8-463E-99F5-9D6172A5EB8D}">
      <dgm:prSet/>
      <dgm:spPr/>
      <dgm:t>
        <a:bodyPr/>
        <a:lstStyle/>
        <a:p>
          <a:endParaRPr lang="en-US"/>
        </a:p>
      </dgm:t>
    </dgm:pt>
    <dgm:pt modelId="{9AFCD54A-4257-434D-B285-89BE6E93F426}">
      <dgm:prSet/>
      <dgm:spPr/>
      <dgm:t>
        <a:bodyPr/>
        <a:lstStyle/>
        <a:p>
          <a:r>
            <a:rPr lang="en-US" dirty="0" smtClean="0"/>
            <a:t>HPT ACC Manifolds</a:t>
          </a:r>
          <a:endParaRPr lang="en-US" dirty="0"/>
        </a:p>
      </dgm:t>
    </dgm:pt>
    <dgm:pt modelId="{34E3ADE6-2625-45DB-A66E-97ECF92FFF38}" type="parTrans" cxnId="{01AA5F8D-3673-45A1-A3DC-20BE587480A4}">
      <dgm:prSet/>
      <dgm:spPr/>
      <dgm:t>
        <a:bodyPr/>
        <a:lstStyle/>
        <a:p>
          <a:endParaRPr lang="en-US"/>
        </a:p>
      </dgm:t>
    </dgm:pt>
    <dgm:pt modelId="{1E03F3CE-2DFA-451D-9324-024E53A0CB6A}" type="sibTrans" cxnId="{01AA5F8D-3673-45A1-A3DC-20BE587480A4}">
      <dgm:prSet/>
      <dgm:spPr/>
      <dgm:t>
        <a:bodyPr/>
        <a:lstStyle/>
        <a:p>
          <a:endParaRPr lang="en-US"/>
        </a:p>
      </dgm:t>
    </dgm:pt>
    <dgm:pt modelId="{E765E52F-36B0-414E-9841-7A32443C64A7}">
      <dgm:prSet/>
      <dgm:spPr/>
      <dgm:t>
        <a:bodyPr/>
        <a:lstStyle/>
        <a:p>
          <a:r>
            <a:rPr lang="en-US" dirty="0" smtClean="0"/>
            <a:t>LPT ACC Manifolds</a:t>
          </a:r>
          <a:endParaRPr lang="en-US" dirty="0"/>
        </a:p>
      </dgm:t>
    </dgm:pt>
    <dgm:pt modelId="{4DE761EF-FB70-45B7-B810-656FB11C537C}" type="parTrans" cxnId="{6712B3F4-5F1F-4CDF-B89F-31FC835F2D89}">
      <dgm:prSet/>
      <dgm:spPr/>
      <dgm:t>
        <a:bodyPr/>
        <a:lstStyle/>
        <a:p>
          <a:endParaRPr lang="en-US"/>
        </a:p>
      </dgm:t>
    </dgm:pt>
    <dgm:pt modelId="{3F349BD9-C040-4500-A65D-E01DF02ADFE0}" type="sibTrans" cxnId="{6712B3F4-5F1F-4CDF-B89F-31FC835F2D89}">
      <dgm:prSet/>
      <dgm:spPr/>
      <dgm:t>
        <a:bodyPr/>
        <a:lstStyle/>
        <a:p>
          <a:endParaRPr lang="en-US"/>
        </a:p>
      </dgm:t>
    </dgm:pt>
    <dgm:pt modelId="{466D42EB-4EAA-4450-82F6-1329C5816BAF}">
      <dgm:prSet/>
      <dgm:spPr/>
      <dgm:t>
        <a:bodyPr/>
        <a:lstStyle/>
        <a:p>
          <a:r>
            <a:rPr lang="en-US" dirty="0" smtClean="0"/>
            <a:t>MRB</a:t>
          </a:r>
          <a:endParaRPr lang="en-US" dirty="0"/>
        </a:p>
      </dgm:t>
    </dgm:pt>
    <dgm:pt modelId="{AC69DD8F-A213-4B6E-B3BB-70B62CDAFF68}" type="parTrans" cxnId="{4CC3B2FE-2AB6-4B1A-AA46-907BA3C2EFD7}">
      <dgm:prSet/>
      <dgm:spPr/>
      <dgm:t>
        <a:bodyPr/>
        <a:lstStyle/>
        <a:p>
          <a:endParaRPr lang="en-US"/>
        </a:p>
      </dgm:t>
    </dgm:pt>
    <dgm:pt modelId="{1AB49874-8E3B-4A1D-8E31-67783A4D3B40}" type="sibTrans" cxnId="{4CC3B2FE-2AB6-4B1A-AA46-907BA3C2EFD7}">
      <dgm:prSet/>
      <dgm:spPr/>
      <dgm:t>
        <a:bodyPr/>
        <a:lstStyle/>
        <a:p>
          <a:endParaRPr lang="en-US"/>
        </a:p>
      </dgm:t>
    </dgm:pt>
    <dgm:pt modelId="{05E945DD-3ACD-4CC4-8BCD-C95EE9989D56}">
      <dgm:prSet/>
      <dgm:spPr/>
      <dgm:t>
        <a:bodyPr/>
        <a:lstStyle/>
        <a:p>
          <a:r>
            <a:rPr lang="en-US" dirty="0" smtClean="0"/>
            <a:t>Rework</a:t>
          </a:r>
          <a:endParaRPr lang="en-US" dirty="0"/>
        </a:p>
      </dgm:t>
    </dgm:pt>
    <dgm:pt modelId="{9120A991-EFEB-474F-9B89-A129519A20B1}" type="parTrans" cxnId="{19501282-FAD7-4760-9C0E-7F1E8BB209EA}">
      <dgm:prSet/>
      <dgm:spPr/>
      <dgm:t>
        <a:bodyPr/>
        <a:lstStyle/>
        <a:p>
          <a:endParaRPr lang="en-US"/>
        </a:p>
      </dgm:t>
    </dgm:pt>
    <dgm:pt modelId="{8660DF53-E09B-4E77-84B7-AF1263D2BF24}" type="sibTrans" cxnId="{19501282-FAD7-4760-9C0E-7F1E8BB209EA}">
      <dgm:prSet/>
      <dgm:spPr/>
      <dgm:t>
        <a:bodyPr/>
        <a:lstStyle/>
        <a:p>
          <a:endParaRPr lang="en-US"/>
        </a:p>
      </dgm:t>
    </dgm:pt>
    <dgm:pt modelId="{47576E3B-E6F0-48CA-A0C5-7502FA81E33A}">
      <dgm:prSet/>
      <dgm:spPr/>
      <dgm:t>
        <a:bodyPr/>
        <a:lstStyle/>
        <a:p>
          <a:r>
            <a:rPr lang="en-US" dirty="0" smtClean="0"/>
            <a:t>Cycle Time</a:t>
          </a:r>
          <a:endParaRPr lang="en-US" dirty="0"/>
        </a:p>
      </dgm:t>
    </dgm:pt>
    <dgm:pt modelId="{99ACF652-D8DB-447A-86D9-062313F1FE26}" type="parTrans" cxnId="{CFBA15CC-9935-4CE4-A707-1C015B32D4A1}">
      <dgm:prSet/>
      <dgm:spPr/>
      <dgm:t>
        <a:bodyPr/>
        <a:lstStyle/>
        <a:p>
          <a:endParaRPr lang="en-US"/>
        </a:p>
      </dgm:t>
    </dgm:pt>
    <dgm:pt modelId="{4A9C3251-DEF9-483B-83DF-865B45F1372B}" type="sibTrans" cxnId="{CFBA15CC-9935-4CE4-A707-1C015B32D4A1}">
      <dgm:prSet/>
      <dgm:spPr/>
      <dgm:t>
        <a:bodyPr/>
        <a:lstStyle/>
        <a:p>
          <a:endParaRPr lang="en-US"/>
        </a:p>
      </dgm:t>
    </dgm:pt>
    <dgm:pt modelId="{43D37750-A772-4883-8ED4-3E66DA6B9201}">
      <dgm:prSet/>
      <dgm:spPr/>
      <dgm:t>
        <a:bodyPr/>
        <a:lstStyle/>
        <a:p>
          <a:r>
            <a:rPr lang="en-US" dirty="0" smtClean="0"/>
            <a:t>Elano team decided to focus on areas driving abundant rework to meet drawing requirements</a:t>
          </a:r>
          <a:endParaRPr lang="en-US" dirty="0"/>
        </a:p>
      </dgm:t>
    </dgm:pt>
    <dgm:pt modelId="{6B176C17-5DDD-4400-8279-42161C418036}" type="sibTrans" cxnId="{46B12EBE-15D3-47D7-B445-9C9BC899E2F1}">
      <dgm:prSet/>
      <dgm:spPr/>
      <dgm:t>
        <a:bodyPr/>
        <a:lstStyle/>
        <a:p>
          <a:endParaRPr lang="en-US"/>
        </a:p>
      </dgm:t>
    </dgm:pt>
    <dgm:pt modelId="{E5C75DD3-395A-4DB8-823A-30E10EA2145A}" type="parTrans" cxnId="{46B12EBE-15D3-47D7-B445-9C9BC899E2F1}">
      <dgm:prSet/>
      <dgm:spPr/>
      <dgm:t>
        <a:bodyPr/>
        <a:lstStyle/>
        <a:p>
          <a:endParaRPr lang="en-US"/>
        </a:p>
      </dgm:t>
    </dgm:pt>
    <dgm:pt modelId="{C2A85661-E4B5-4811-8730-4DF8CFB89401}">
      <dgm:prSet/>
      <dgm:spPr/>
      <dgm:t>
        <a:bodyPr/>
        <a:lstStyle/>
        <a:p>
          <a:r>
            <a:rPr lang="en-US" dirty="0" smtClean="0"/>
            <a:t>Hooksett</a:t>
          </a:r>
          <a:endParaRPr lang="en-US" dirty="0"/>
        </a:p>
      </dgm:t>
    </dgm:pt>
    <dgm:pt modelId="{8EEE52C9-0CC1-436F-8BA0-E45104A1DC74}" type="parTrans" cxnId="{4D527E69-28DD-46B3-A5A9-546139A4FECA}">
      <dgm:prSet/>
      <dgm:spPr/>
      <dgm:t>
        <a:bodyPr/>
        <a:lstStyle/>
        <a:p>
          <a:endParaRPr lang="en-US"/>
        </a:p>
      </dgm:t>
    </dgm:pt>
    <dgm:pt modelId="{137D18DF-B29D-4101-B6BF-30906DBE0F0E}" type="sibTrans" cxnId="{4D527E69-28DD-46B3-A5A9-546139A4FECA}">
      <dgm:prSet/>
      <dgm:spPr/>
      <dgm:t>
        <a:bodyPr/>
        <a:lstStyle/>
        <a:p>
          <a:endParaRPr lang="en-US"/>
        </a:p>
      </dgm:t>
    </dgm:pt>
    <dgm:pt modelId="{0DBA0543-1F4A-4882-B743-0A21620E950F}" type="pres">
      <dgm:prSet presAssocID="{14A040DF-3FF3-4CCE-AF9E-D058EC9684B4}" presName="mainComposite" presStyleCnt="0">
        <dgm:presLayoutVars>
          <dgm:chPref val="1"/>
          <dgm:dir/>
          <dgm:animOne val="branch"/>
          <dgm:animLvl val="lvl"/>
          <dgm:resizeHandles val="exact"/>
        </dgm:presLayoutVars>
      </dgm:prSet>
      <dgm:spPr/>
      <dgm:t>
        <a:bodyPr/>
        <a:lstStyle/>
        <a:p>
          <a:endParaRPr lang="en-US"/>
        </a:p>
      </dgm:t>
    </dgm:pt>
    <dgm:pt modelId="{41C6BB73-DE08-4D6E-B476-19B76EDF2407}" type="pres">
      <dgm:prSet presAssocID="{14A040DF-3FF3-4CCE-AF9E-D058EC9684B4}" presName="hierFlow" presStyleCnt="0"/>
      <dgm:spPr/>
    </dgm:pt>
    <dgm:pt modelId="{2A9FB81D-6868-424C-A367-B3038B8A54BB}" type="pres">
      <dgm:prSet presAssocID="{14A040DF-3FF3-4CCE-AF9E-D058EC9684B4}" presName="firstBuf" presStyleCnt="0"/>
      <dgm:spPr/>
    </dgm:pt>
    <dgm:pt modelId="{A75889DF-44FA-4807-AF6A-43D5E02161C7}" type="pres">
      <dgm:prSet presAssocID="{14A040DF-3FF3-4CCE-AF9E-D058EC9684B4}" presName="hierChild1" presStyleCnt="0">
        <dgm:presLayoutVars>
          <dgm:chPref val="1"/>
          <dgm:animOne val="branch"/>
          <dgm:animLvl val="lvl"/>
        </dgm:presLayoutVars>
      </dgm:prSet>
      <dgm:spPr/>
    </dgm:pt>
    <dgm:pt modelId="{074095DF-8E10-4D25-B028-820BB0F8F972}" type="pres">
      <dgm:prSet presAssocID="{4205E927-FFEB-45A7-BAC5-A4FD9633F207}" presName="Name14" presStyleCnt="0"/>
      <dgm:spPr/>
    </dgm:pt>
    <dgm:pt modelId="{1B1A8F77-7A17-4B3A-B70B-1915A7E05881}" type="pres">
      <dgm:prSet presAssocID="{4205E927-FFEB-45A7-BAC5-A4FD9633F207}" presName="level1Shape" presStyleLbl="node0" presStyleIdx="0" presStyleCnt="1" custLinFactNeighborY="1098">
        <dgm:presLayoutVars>
          <dgm:chPref val="3"/>
        </dgm:presLayoutVars>
      </dgm:prSet>
      <dgm:spPr/>
      <dgm:t>
        <a:bodyPr/>
        <a:lstStyle/>
        <a:p>
          <a:endParaRPr lang="en-US"/>
        </a:p>
      </dgm:t>
    </dgm:pt>
    <dgm:pt modelId="{117829E2-1EB3-47C9-8406-C1D0EBB1E8D3}" type="pres">
      <dgm:prSet presAssocID="{4205E927-FFEB-45A7-BAC5-A4FD9633F207}" presName="hierChild2" presStyleCnt="0"/>
      <dgm:spPr/>
    </dgm:pt>
    <dgm:pt modelId="{F8EB11A8-F460-40D9-A041-F1BFA13D6C5C}" type="pres">
      <dgm:prSet presAssocID="{7240BD91-C552-46BD-977D-8EA67052C3A2}" presName="Name19" presStyleLbl="parChTrans1D2" presStyleIdx="0" presStyleCnt="5"/>
      <dgm:spPr/>
      <dgm:t>
        <a:bodyPr/>
        <a:lstStyle/>
        <a:p>
          <a:endParaRPr lang="en-US"/>
        </a:p>
      </dgm:t>
    </dgm:pt>
    <dgm:pt modelId="{6206E8FA-2B75-4C17-9FB4-0C6FF09D83EA}" type="pres">
      <dgm:prSet presAssocID="{0EC9D2AF-09E5-4230-80AE-33E6CCF0A160}" presName="Name21" presStyleCnt="0"/>
      <dgm:spPr/>
    </dgm:pt>
    <dgm:pt modelId="{3842D02A-BA2C-4874-91CE-8509A3D2A2FF}" type="pres">
      <dgm:prSet presAssocID="{0EC9D2AF-09E5-4230-80AE-33E6CCF0A160}" presName="level2Shape" presStyleLbl="node2" presStyleIdx="0" presStyleCnt="5" custLinFactNeighborY="170"/>
      <dgm:spPr/>
      <dgm:t>
        <a:bodyPr/>
        <a:lstStyle/>
        <a:p>
          <a:endParaRPr lang="en-US"/>
        </a:p>
      </dgm:t>
    </dgm:pt>
    <dgm:pt modelId="{A01D5ED2-F231-49F0-89E9-063775A5306A}" type="pres">
      <dgm:prSet presAssocID="{0EC9D2AF-09E5-4230-80AE-33E6CCF0A160}" presName="hierChild3" presStyleCnt="0"/>
      <dgm:spPr/>
    </dgm:pt>
    <dgm:pt modelId="{04BDCB26-4508-45BE-933D-38BB9A373104}" type="pres">
      <dgm:prSet presAssocID="{7F49AFAF-AD29-4166-9895-0D8C900B4BBC}" presName="Name19" presStyleLbl="parChTrans1D2" presStyleIdx="1" presStyleCnt="5"/>
      <dgm:spPr/>
      <dgm:t>
        <a:bodyPr/>
        <a:lstStyle/>
        <a:p>
          <a:endParaRPr lang="en-US"/>
        </a:p>
      </dgm:t>
    </dgm:pt>
    <dgm:pt modelId="{7EE17A2E-2E6A-446D-9BB7-380E3316E0DB}" type="pres">
      <dgm:prSet presAssocID="{3A60906E-61FF-4A4E-98A1-24BDFB0FE085}" presName="Name21" presStyleCnt="0"/>
      <dgm:spPr/>
    </dgm:pt>
    <dgm:pt modelId="{2C9B7011-8B88-41A8-B22B-D34518230565}" type="pres">
      <dgm:prSet presAssocID="{3A60906E-61FF-4A4E-98A1-24BDFB0FE085}" presName="level2Shape" presStyleLbl="node2" presStyleIdx="1" presStyleCnt="5" custLinFactNeighborY="170"/>
      <dgm:spPr/>
      <dgm:t>
        <a:bodyPr/>
        <a:lstStyle/>
        <a:p>
          <a:endParaRPr lang="en-US"/>
        </a:p>
      </dgm:t>
    </dgm:pt>
    <dgm:pt modelId="{EFE96E2C-69EB-456D-BC63-58AFCE1FD7DC}" type="pres">
      <dgm:prSet presAssocID="{3A60906E-61FF-4A4E-98A1-24BDFB0FE085}" presName="hierChild3" presStyleCnt="0"/>
      <dgm:spPr/>
    </dgm:pt>
    <dgm:pt modelId="{054FFC3E-1DA9-49D1-AFA2-3C5186F25164}" type="pres">
      <dgm:prSet presAssocID="{61DFC6DA-214F-4218-A3F5-EFCB8FBDCB29}" presName="Name19" presStyleLbl="parChTrans1D2" presStyleIdx="2" presStyleCnt="5"/>
      <dgm:spPr/>
      <dgm:t>
        <a:bodyPr/>
        <a:lstStyle/>
        <a:p>
          <a:endParaRPr lang="en-US"/>
        </a:p>
      </dgm:t>
    </dgm:pt>
    <dgm:pt modelId="{1D42C49F-3393-4A5D-B1BF-DD102CFE2ECA}" type="pres">
      <dgm:prSet presAssocID="{23652DDB-378E-4F6B-BCF1-2AEAD8CC349A}" presName="Name21" presStyleCnt="0"/>
      <dgm:spPr/>
    </dgm:pt>
    <dgm:pt modelId="{A5A9BFA3-11B7-4091-AAF1-8791BA4150B2}" type="pres">
      <dgm:prSet presAssocID="{23652DDB-378E-4F6B-BCF1-2AEAD8CC349A}" presName="level2Shape" presStyleLbl="node2" presStyleIdx="2" presStyleCnt="5" custLinFactNeighborY="170"/>
      <dgm:spPr/>
      <dgm:t>
        <a:bodyPr/>
        <a:lstStyle/>
        <a:p>
          <a:endParaRPr lang="en-US"/>
        </a:p>
      </dgm:t>
    </dgm:pt>
    <dgm:pt modelId="{6CF3E2B8-880D-4BBD-9836-4C90B346FB16}" type="pres">
      <dgm:prSet presAssocID="{23652DDB-378E-4F6B-BCF1-2AEAD8CC349A}" presName="hierChild3" presStyleCnt="0"/>
      <dgm:spPr/>
    </dgm:pt>
    <dgm:pt modelId="{A113FFDA-DD46-4579-BB81-EA1610902B4D}" type="pres">
      <dgm:prSet presAssocID="{1B8C7B6A-0836-41FC-BA42-8E8FE6ECE41F}" presName="Name19" presStyleLbl="parChTrans1D3" presStyleIdx="0" presStyleCnt="3"/>
      <dgm:spPr/>
      <dgm:t>
        <a:bodyPr/>
        <a:lstStyle/>
        <a:p>
          <a:endParaRPr lang="en-US"/>
        </a:p>
      </dgm:t>
    </dgm:pt>
    <dgm:pt modelId="{7EB74A82-CABF-4915-9278-7F92B324290E}" type="pres">
      <dgm:prSet presAssocID="{E3D905E3-37B4-40A3-87F4-C584FA643CB3}" presName="Name21" presStyleCnt="0"/>
      <dgm:spPr/>
    </dgm:pt>
    <dgm:pt modelId="{77B558A1-8267-4014-B120-6513DF6A9C20}" type="pres">
      <dgm:prSet presAssocID="{E3D905E3-37B4-40A3-87F4-C584FA643CB3}" presName="level2Shape" presStyleLbl="node3" presStyleIdx="0" presStyleCnt="3" custLinFactNeighborY="-1412"/>
      <dgm:spPr/>
      <dgm:t>
        <a:bodyPr/>
        <a:lstStyle/>
        <a:p>
          <a:endParaRPr lang="en-US"/>
        </a:p>
      </dgm:t>
    </dgm:pt>
    <dgm:pt modelId="{F5B0D481-BDB0-45A4-BA68-6C61A2C69A1E}" type="pres">
      <dgm:prSet presAssocID="{E3D905E3-37B4-40A3-87F4-C584FA643CB3}" presName="hierChild3" presStyleCnt="0"/>
      <dgm:spPr/>
    </dgm:pt>
    <dgm:pt modelId="{D5B0102E-071A-41F7-BBB0-261050103E2A}" type="pres">
      <dgm:prSet presAssocID="{C09F4D1E-58B4-403B-9C6D-618F559D6D61}" presName="Name19" presStyleLbl="parChTrans1D3" presStyleIdx="1" presStyleCnt="3"/>
      <dgm:spPr/>
      <dgm:t>
        <a:bodyPr/>
        <a:lstStyle/>
        <a:p>
          <a:endParaRPr lang="en-US"/>
        </a:p>
      </dgm:t>
    </dgm:pt>
    <dgm:pt modelId="{C30FF78C-F957-4AD2-9677-7A21800B5C0A}" type="pres">
      <dgm:prSet presAssocID="{D78969E5-68A7-4B1C-A7D0-EB7DB0FDED8F}" presName="Name21" presStyleCnt="0"/>
      <dgm:spPr/>
    </dgm:pt>
    <dgm:pt modelId="{ADD8D2C9-067D-477F-B8AD-40CE40A55C01}" type="pres">
      <dgm:prSet presAssocID="{D78969E5-68A7-4B1C-A7D0-EB7DB0FDED8F}" presName="level2Shape" presStyleLbl="node3" presStyleIdx="1" presStyleCnt="3" custLinFactNeighborY="-1412"/>
      <dgm:spPr/>
      <dgm:t>
        <a:bodyPr/>
        <a:lstStyle/>
        <a:p>
          <a:endParaRPr lang="en-US"/>
        </a:p>
      </dgm:t>
    </dgm:pt>
    <dgm:pt modelId="{0EBAC6C0-C546-40FA-A3D9-4ABD71E36691}" type="pres">
      <dgm:prSet presAssocID="{D78969E5-68A7-4B1C-A7D0-EB7DB0FDED8F}" presName="hierChild3" presStyleCnt="0"/>
      <dgm:spPr/>
    </dgm:pt>
    <dgm:pt modelId="{4403E447-D09E-4DAC-AC46-53615E7F87F6}" type="pres">
      <dgm:prSet presAssocID="{F86013E0-75B1-48EB-A8CA-1D8B76A8F3AD}" presName="Name19" presStyleLbl="parChTrans1D4" presStyleIdx="0" presStyleCnt="17"/>
      <dgm:spPr/>
      <dgm:t>
        <a:bodyPr/>
        <a:lstStyle/>
        <a:p>
          <a:endParaRPr lang="en-US"/>
        </a:p>
      </dgm:t>
    </dgm:pt>
    <dgm:pt modelId="{61DD1D9C-BD36-4C7C-ADE3-5B0D12710727}" type="pres">
      <dgm:prSet presAssocID="{FD03D239-8146-4ADA-A69B-BE2BA1B20393}" presName="Name21" presStyleCnt="0"/>
      <dgm:spPr/>
    </dgm:pt>
    <dgm:pt modelId="{0B79F5CB-12B1-40F6-BDF2-479251AEBCCA}" type="pres">
      <dgm:prSet presAssocID="{FD03D239-8146-4ADA-A69B-BE2BA1B20393}" presName="level2Shape" presStyleLbl="node4" presStyleIdx="0" presStyleCnt="17" custLinFactNeighborY="-1687"/>
      <dgm:spPr/>
      <dgm:t>
        <a:bodyPr/>
        <a:lstStyle/>
        <a:p>
          <a:endParaRPr lang="en-US"/>
        </a:p>
      </dgm:t>
    </dgm:pt>
    <dgm:pt modelId="{9C55F602-1355-472F-9DAB-19A4FF9D341A}" type="pres">
      <dgm:prSet presAssocID="{FD03D239-8146-4ADA-A69B-BE2BA1B20393}" presName="hierChild3" presStyleCnt="0"/>
      <dgm:spPr/>
    </dgm:pt>
    <dgm:pt modelId="{86B99D1B-BC06-4812-9D13-9A7670A363FE}" type="pres">
      <dgm:prSet presAssocID="{41E63D1B-C4B5-4C6D-859E-4B4624C04FDD}" presName="Name19" presStyleLbl="parChTrans1D4" presStyleIdx="1" presStyleCnt="17"/>
      <dgm:spPr/>
      <dgm:t>
        <a:bodyPr/>
        <a:lstStyle/>
        <a:p>
          <a:endParaRPr lang="en-US"/>
        </a:p>
      </dgm:t>
    </dgm:pt>
    <dgm:pt modelId="{7185067E-F346-43DB-8DC0-E442F2D30407}" type="pres">
      <dgm:prSet presAssocID="{83E6B837-9A6C-41FC-AB86-C3F9A4D9F2D3}" presName="Name21" presStyleCnt="0"/>
      <dgm:spPr/>
    </dgm:pt>
    <dgm:pt modelId="{09AE2F3E-8447-4135-9373-E21B15ADF6A1}" type="pres">
      <dgm:prSet presAssocID="{83E6B837-9A6C-41FC-AB86-C3F9A4D9F2D3}" presName="level2Shape" presStyleLbl="node4" presStyleIdx="1" presStyleCnt="17" custLinFactNeighborY="1688"/>
      <dgm:spPr/>
      <dgm:t>
        <a:bodyPr/>
        <a:lstStyle/>
        <a:p>
          <a:endParaRPr lang="en-US"/>
        </a:p>
      </dgm:t>
    </dgm:pt>
    <dgm:pt modelId="{3EE360BE-32C7-4C27-B5E0-33ED7EE971B6}" type="pres">
      <dgm:prSet presAssocID="{83E6B837-9A6C-41FC-AB86-C3F9A4D9F2D3}" presName="hierChild3" presStyleCnt="0"/>
      <dgm:spPr/>
    </dgm:pt>
    <dgm:pt modelId="{E6AFAFB2-518F-4867-8770-F551D757DB9C}" type="pres">
      <dgm:prSet presAssocID="{1F565B50-AEA0-4A1F-896F-22FB9CB0094C}" presName="Name19" presStyleLbl="parChTrans1D4" presStyleIdx="2" presStyleCnt="17"/>
      <dgm:spPr/>
      <dgm:t>
        <a:bodyPr/>
        <a:lstStyle/>
        <a:p>
          <a:endParaRPr lang="en-US"/>
        </a:p>
      </dgm:t>
    </dgm:pt>
    <dgm:pt modelId="{31D49A0A-4653-4A67-9BB8-C5B72F564612}" type="pres">
      <dgm:prSet presAssocID="{A3B3434D-CEE7-4C0A-ACEB-BB6FA5D856D8}" presName="Name21" presStyleCnt="0"/>
      <dgm:spPr/>
    </dgm:pt>
    <dgm:pt modelId="{806A03FF-42BC-4944-B30C-DE2627311F13}" type="pres">
      <dgm:prSet presAssocID="{A3B3434D-CEE7-4C0A-ACEB-BB6FA5D856D8}" presName="level2Shape" presStyleLbl="node4" presStyleIdx="2" presStyleCnt="17" custLinFactNeighborY="1688"/>
      <dgm:spPr/>
      <dgm:t>
        <a:bodyPr/>
        <a:lstStyle/>
        <a:p>
          <a:endParaRPr lang="en-US"/>
        </a:p>
      </dgm:t>
    </dgm:pt>
    <dgm:pt modelId="{A0F8C0E5-7BC6-4099-AC99-49EFEEDF5586}" type="pres">
      <dgm:prSet presAssocID="{A3B3434D-CEE7-4C0A-ACEB-BB6FA5D856D8}" presName="hierChild3" presStyleCnt="0"/>
      <dgm:spPr/>
    </dgm:pt>
    <dgm:pt modelId="{B825DF6D-0026-4023-A291-7EE901131743}" type="pres">
      <dgm:prSet presAssocID="{88C0FBF5-32AF-4CBB-8E20-FB986BC2E8B5}" presName="Name19" presStyleLbl="parChTrans1D4" presStyleIdx="3" presStyleCnt="17"/>
      <dgm:spPr/>
      <dgm:t>
        <a:bodyPr/>
        <a:lstStyle/>
        <a:p>
          <a:endParaRPr lang="en-US"/>
        </a:p>
      </dgm:t>
    </dgm:pt>
    <dgm:pt modelId="{77B33B32-DE85-4155-8975-2074978B9D3F}" type="pres">
      <dgm:prSet presAssocID="{528D9ADB-D33C-4F26-8331-F0B194061289}" presName="Name21" presStyleCnt="0"/>
      <dgm:spPr/>
    </dgm:pt>
    <dgm:pt modelId="{2017F97A-5AF1-43CD-9B04-61415A1A4C07}" type="pres">
      <dgm:prSet presAssocID="{528D9ADB-D33C-4F26-8331-F0B194061289}" presName="level2Shape" presStyleLbl="node4" presStyleIdx="3" presStyleCnt="17" custLinFactNeighborY="1688"/>
      <dgm:spPr/>
      <dgm:t>
        <a:bodyPr/>
        <a:lstStyle/>
        <a:p>
          <a:endParaRPr lang="en-US"/>
        </a:p>
      </dgm:t>
    </dgm:pt>
    <dgm:pt modelId="{3F8D2C73-6085-4688-834D-CB1BE3338EF9}" type="pres">
      <dgm:prSet presAssocID="{528D9ADB-D33C-4F26-8331-F0B194061289}" presName="hierChild3" presStyleCnt="0"/>
      <dgm:spPr/>
    </dgm:pt>
    <dgm:pt modelId="{37F11413-B9AB-4F59-BED4-F2F94DCDF6BD}" type="pres">
      <dgm:prSet presAssocID="{ECC3888E-AACC-492A-BA12-9BD656C21E37}" presName="Name19" presStyleLbl="parChTrans1D4" presStyleIdx="4" presStyleCnt="17"/>
      <dgm:spPr/>
      <dgm:t>
        <a:bodyPr/>
        <a:lstStyle/>
        <a:p>
          <a:endParaRPr lang="en-US"/>
        </a:p>
      </dgm:t>
    </dgm:pt>
    <dgm:pt modelId="{DF988141-E707-498D-A24A-31B40730FCF2}" type="pres">
      <dgm:prSet presAssocID="{A7B94AFB-1B4F-4CEC-B6CF-8CA4B44B2DE0}" presName="Name21" presStyleCnt="0"/>
      <dgm:spPr/>
    </dgm:pt>
    <dgm:pt modelId="{3738CDA5-E015-438F-8ED9-AC383C7716C3}" type="pres">
      <dgm:prSet presAssocID="{A7B94AFB-1B4F-4CEC-B6CF-8CA4B44B2DE0}" presName="level2Shape" presStyleLbl="node4" presStyleIdx="4" presStyleCnt="17" custLinFactNeighborY="1413"/>
      <dgm:spPr/>
      <dgm:t>
        <a:bodyPr/>
        <a:lstStyle/>
        <a:p>
          <a:endParaRPr lang="en-US"/>
        </a:p>
      </dgm:t>
    </dgm:pt>
    <dgm:pt modelId="{D3357926-AED2-493E-955D-6CB0158035EE}" type="pres">
      <dgm:prSet presAssocID="{A7B94AFB-1B4F-4CEC-B6CF-8CA4B44B2DE0}" presName="hierChild3" presStyleCnt="0"/>
      <dgm:spPr/>
    </dgm:pt>
    <dgm:pt modelId="{8E7D6BB2-1222-444D-A410-CA771C05B6F0}" type="pres">
      <dgm:prSet presAssocID="{BEACBF04-28F2-4818-B080-46B05D657E2C}" presName="Name19" presStyleLbl="parChTrans1D4" presStyleIdx="5" presStyleCnt="17"/>
      <dgm:spPr/>
      <dgm:t>
        <a:bodyPr/>
        <a:lstStyle/>
        <a:p>
          <a:endParaRPr lang="en-US"/>
        </a:p>
      </dgm:t>
    </dgm:pt>
    <dgm:pt modelId="{F777603C-9683-4F2F-8836-97A2151F20E9}" type="pres">
      <dgm:prSet presAssocID="{9DDE7644-7DF5-466C-B70F-30BDE38C34FE}" presName="Name21" presStyleCnt="0"/>
      <dgm:spPr/>
    </dgm:pt>
    <dgm:pt modelId="{BEFA3165-F02E-4965-BA60-7FDEBD934FF7}" type="pres">
      <dgm:prSet presAssocID="{9DDE7644-7DF5-466C-B70F-30BDE38C34FE}" presName="level2Shape" presStyleLbl="node4" presStyleIdx="5" presStyleCnt="17" custLinFactNeighborY="1413"/>
      <dgm:spPr/>
      <dgm:t>
        <a:bodyPr/>
        <a:lstStyle/>
        <a:p>
          <a:endParaRPr lang="en-US"/>
        </a:p>
      </dgm:t>
    </dgm:pt>
    <dgm:pt modelId="{8FE803A4-53FB-40F1-A2BA-194AE53CA051}" type="pres">
      <dgm:prSet presAssocID="{9DDE7644-7DF5-466C-B70F-30BDE38C34FE}" presName="hierChild3" presStyleCnt="0"/>
      <dgm:spPr/>
    </dgm:pt>
    <dgm:pt modelId="{4D6CF4AE-332F-47CF-9DF5-D768C5E589F6}" type="pres">
      <dgm:prSet presAssocID="{21E9A462-4BA2-436C-B93C-3B031447DA84}" presName="Name19" presStyleLbl="parChTrans1D4" presStyleIdx="6" presStyleCnt="17"/>
      <dgm:spPr/>
      <dgm:t>
        <a:bodyPr/>
        <a:lstStyle/>
        <a:p>
          <a:endParaRPr lang="en-US"/>
        </a:p>
      </dgm:t>
    </dgm:pt>
    <dgm:pt modelId="{48C22C01-4E36-48C5-8714-9D01D48F6BA9}" type="pres">
      <dgm:prSet presAssocID="{655EE516-257A-4EDD-B99B-681FC368B20A}" presName="Name21" presStyleCnt="0"/>
      <dgm:spPr/>
    </dgm:pt>
    <dgm:pt modelId="{0DEEDFB8-3786-4114-BFAC-FE7D3311394D}" type="pres">
      <dgm:prSet presAssocID="{655EE516-257A-4EDD-B99B-681FC368B20A}" presName="level2Shape" presStyleLbl="node4" presStyleIdx="6" presStyleCnt="17" custLinFactNeighborY="1413"/>
      <dgm:spPr/>
      <dgm:t>
        <a:bodyPr/>
        <a:lstStyle/>
        <a:p>
          <a:endParaRPr lang="en-US"/>
        </a:p>
      </dgm:t>
    </dgm:pt>
    <dgm:pt modelId="{8A0BDDCA-78D8-434E-A7AE-98870AC0F84B}" type="pres">
      <dgm:prSet presAssocID="{655EE516-257A-4EDD-B99B-681FC368B20A}" presName="hierChild3" presStyleCnt="0"/>
      <dgm:spPr/>
    </dgm:pt>
    <dgm:pt modelId="{3203ED74-812E-4E3B-94C4-0443A6B220C9}" type="pres">
      <dgm:prSet presAssocID="{34E3ADE6-2625-45DB-A66E-97ECF92FFF38}" presName="Name19" presStyleLbl="parChTrans1D4" presStyleIdx="7" presStyleCnt="17"/>
      <dgm:spPr/>
      <dgm:t>
        <a:bodyPr/>
        <a:lstStyle/>
        <a:p>
          <a:endParaRPr lang="en-US"/>
        </a:p>
      </dgm:t>
    </dgm:pt>
    <dgm:pt modelId="{FE7FE35B-4B58-4575-8F1C-F6B97B5AF856}" type="pres">
      <dgm:prSet presAssocID="{9AFCD54A-4257-434D-B285-89BE6E93F426}" presName="Name21" presStyleCnt="0"/>
      <dgm:spPr/>
    </dgm:pt>
    <dgm:pt modelId="{7471EF4A-547F-4359-AD38-4D23BA6B161E}" type="pres">
      <dgm:prSet presAssocID="{9AFCD54A-4257-434D-B285-89BE6E93F426}" presName="level2Shape" presStyleLbl="node4" presStyleIdx="7" presStyleCnt="17" custLinFactNeighborY="-6352"/>
      <dgm:spPr/>
      <dgm:t>
        <a:bodyPr/>
        <a:lstStyle/>
        <a:p>
          <a:endParaRPr lang="en-US"/>
        </a:p>
      </dgm:t>
    </dgm:pt>
    <dgm:pt modelId="{5DEB42BE-BBB7-44E5-81CF-724385113363}" type="pres">
      <dgm:prSet presAssocID="{9AFCD54A-4257-434D-B285-89BE6E93F426}" presName="hierChild3" presStyleCnt="0"/>
      <dgm:spPr/>
    </dgm:pt>
    <dgm:pt modelId="{9526C455-0A74-46D8-8552-18C452C0517A}" type="pres">
      <dgm:prSet presAssocID="{AC69DD8F-A213-4B6E-B3BB-70B62CDAFF68}" presName="Name19" presStyleLbl="parChTrans1D4" presStyleIdx="8" presStyleCnt="17"/>
      <dgm:spPr/>
      <dgm:t>
        <a:bodyPr/>
        <a:lstStyle/>
        <a:p>
          <a:endParaRPr lang="en-US"/>
        </a:p>
      </dgm:t>
    </dgm:pt>
    <dgm:pt modelId="{EFF3B50D-8749-41CB-B681-C2C4A0408E73}" type="pres">
      <dgm:prSet presAssocID="{466D42EB-4EAA-4450-82F6-1329C5816BAF}" presName="Name21" presStyleCnt="0"/>
      <dgm:spPr/>
    </dgm:pt>
    <dgm:pt modelId="{0CE40350-99EE-4EA6-B8F4-6DF299CB1B7D}" type="pres">
      <dgm:prSet presAssocID="{466D42EB-4EAA-4450-82F6-1329C5816BAF}" presName="level2Shape" presStyleLbl="node4" presStyleIdx="8" presStyleCnt="17"/>
      <dgm:spPr/>
      <dgm:t>
        <a:bodyPr/>
        <a:lstStyle/>
        <a:p>
          <a:endParaRPr lang="en-US"/>
        </a:p>
      </dgm:t>
    </dgm:pt>
    <dgm:pt modelId="{A48B0265-3979-40B0-AD02-9D6F9F3BFD3E}" type="pres">
      <dgm:prSet presAssocID="{466D42EB-4EAA-4450-82F6-1329C5816BAF}" presName="hierChild3" presStyleCnt="0"/>
      <dgm:spPr/>
    </dgm:pt>
    <dgm:pt modelId="{0CEB2171-2C7A-47A4-B8E3-C96964C9583A}" type="pres">
      <dgm:prSet presAssocID="{9120A991-EFEB-474F-9B89-A129519A20B1}" presName="Name19" presStyleLbl="parChTrans1D4" presStyleIdx="9" presStyleCnt="17"/>
      <dgm:spPr/>
      <dgm:t>
        <a:bodyPr/>
        <a:lstStyle/>
        <a:p>
          <a:endParaRPr lang="en-US"/>
        </a:p>
      </dgm:t>
    </dgm:pt>
    <dgm:pt modelId="{626C536A-EC06-4531-B7CF-CC0861FC7832}" type="pres">
      <dgm:prSet presAssocID="{05E945DD-3ACD-4CC4-8BCD-C95EE9989D56}" presName="Name21" presStyleCnt="0"/>
      <dgm:spPr/>
    </dgm:pt>
    <dgm:pt modelId="{4189BED2-7ABB-4CDF-AD97-6D9E9EB65D04}" type="pres">
      <dgm:prSet presAssocID="{05E945DD-3ACD-4CC4-8BCD-C95EE9989D56}" presName="level2Shape" presStyleLbl="node4" presStyleIdx="9" presStyleCnt="17"/>
      <dgm:spPr/>
      <dgm:t>
        <a:bodyPr/>
        <a:lstStyle/>
        <a:p>
          <a:endParaRPr lang="en-US"/>
        </a:p>
      </dgm:t>
    </dgm:pt>
    <dgm:pt modelId="{C72AE682-38FF-4C0B-B90D-3E2CC90CEC91}" type="pres">
      <dgm:prSet presAssocID="{05E945DD-3ACD-4CC4-8BCD-C95EE9989D56}" presName="hierChild3" presStyleCnt="0"/>
      <dgm:spPr/>
    </dgm:pt>
    <dgm:pt modelId="{B9659525-4A47-47A7-ACBA-A8B69977C9BC}" type="pres">
      <dgm:prSet presAssocID="{99ACF652-D8DB-447A-86D9-062313F1FE26}" presName="Name19" presStyleLbl="parChTrans1D4" presStyleIdx="10" presStyleCnt="17"/>
      <dgm:spPr/>
      <dgm:t>
        <a:bodyPr/>
        <a:lstStyle/>
        <a:p>
          <a:endParaRPr lang="en-US"/>
        </a:p>
      </dgm:t>
    </dgm:pt>
    <dgm:pt modelId="{222704EE-A693-4EBB-80EC-0CEC3080D8EF}" type="pres">
      <dgm:prSet presAssocID="{47576E3B-E6F0-48CA-A0C5-7502FA81E33A}" presName="Name21" presStyleCnt="0"/>
      <dgm:spPr/>
    </dgm:pt>
    <dgm:pt modelId="{8A5CAC42-D1B9-44C1-A3E6-71E7DBDA72FA}" type="pres">
      <dgm:prSet presAssocID="{47576E3B-E6F0-48CA-A0C5-7502FA81E33A}" presName="level2Shape" presStyleLbl="node4" presStyleIdx="10" presStyleCnt="17"/>
      <dgm:spPr/>
      <dgm:t>
        <a:bodyPr/>
        <a:lstStyle/>
        <a:p>
          <a:endParaRPr lang="en-US"/>
        </a:p>
      </dgm:t>
    </dgm:pt>
    <dgm:pt modelId="{27DC0C87-399F-475D-8328-315697EFE4BF}" type="pres">
      <dgm:prSet presAssocID="{47576E3B-E6F0-48CA-A0C5-7502FA81E33A}" presName="hierChild3" presStyleCnt="0"/>
      <dgm:spPr/>
    </dgm:pt>
    <dgm:pt modelId="{4E153C33-021C-49E7-9BA8-3D8BF874C6D0}" type="pres">
      <dgm:prSet presAssocID="{4DE761EF-FB70-45B7-B810-656FB11C537C}" presName="Name19" presStyleLbl="parChTrans1D4" presStyleIdx="11" presStyleCnt="17"/>
      <dgm:spPr/>
      <dgm:t>
        <a:bodyPr/>
        <a:lstStyle/>
        <a:p>
          <a:endParaRPr lang="en-US"/>
        </a:p>
      </dgm:t>
    </dgm:pt>
    <dgm:pt modelId="{0ECACF63-2DA4-4192-B188-8CBD070DB505}" type="pres">
      <dgm:prSet presAssocID="{E765E52F-36B0-414E-9841-7A32443C64A7}" presName="Name21" presStyleCnt="0"/>
      <dgm:spPr/>
    </dgm:pt>
    <dgm:pt modelId="{513A6027-723D-474B-8B0D-CE7B3A4CF88F}" type="pres">
      <dgm:prSet presAssocID="{E765E52F-36B0-414E-9841-7A32443C64A7}" presName="level2Shape" presStyleLbl="node4" presStyleIdx="11" presStyleCnt="17" custLinFactNeighborY="-6352"/>
      <dgm:spPr/>
      <dgm:t>
        <a:bodyPr/>
        <a:lstStyle/>
        <a:p>
          <a:endParaRPr lang="en-US"/>
        </a:p>
      </dgm:t>
    </dgm:pt>
    <dgm:pt modelId="{463180BB-F61D-4A15-BA44-208458409E21}" type="pres">
      <dgm:prSet presAssocID="{E765E52F-36B0-414E-9841-7A32443C64A7}" presName="hierChild3" presStyleCnt="0"/>
      <dgm:spPr/>
    </dgm:pt>
    <dgm:pt modelId="{CC265404-1C56-4AC0-9FEB-EF8663A4C9EF}" type="pres">
      <dgm:prSet presAssocID="{C93D1D49-FEE3-4E05-8D6D-198D39D19B87}" presName="Name19" presStyleLbl="parChTrans1D4" presStyleIdx="12" presStyleCnt="17"/>
      <dgm:spPr/>
      <dgm:t>
        <a:bodyPr/>
        <a:lstStyle/>
        <a:p>
          <a:endParaRPr lang="en-US"/>
        </a:p>
      </dgm:t>
    </dgm:pt>
    <dgm:pt modelId="{D9623C4F-62B2-4BCE-9A00-608AA7AFDC00}" type="pres">
      <dgm:prSet presAssocID="{7D05A897-F407-4BC8-8E9B-EF2A59F797E9}" presName="Name21" presStyleCnt="0"/>
      <dgm:spPr/>
    </dgm:pt>
    <dgm:pt modelId="{5F060A82-DF3C-49D6-AF32-77C371A64D70}" type="pres">
      <dgm:prSet presAssocID="{7D05A897-F407-4BC8-8E9B-EF2A59F797E9}" presName="level2Shape" presStyleLbl="node4" presStyleIdx="12" presStyleCnt="17" custLinFactNeighborY="1413"/>
      <dgm:spPr/>
      <dgm:t>
        <a:bodyPr/>
        <a:lstStyle/>
        <a:p>
          <a:endParaRPr lang="en-US"/>
        </a:p>
      </dgm:t>
    </dgm:pt>
    <dgm:pt modelId="{200FAF52-2FD0-49EB-813B-2098EBE190F3}" type="pres">
      <dgm:prSet presAssocID="{7D05A897-F407-4BC8-8E9B-EF2A59F797E9}" presName="hierChild3" presStyleCnt="0"/>
      <dgm:spPr/>
    </dgm:pt>
    <dgm:pt modelId="{A6EC8790-E5B0-48BE-8537-9276E082A2BC}" type="pres">
      <dgm:prSet presAssocID="{E803704C-B9C3-4467-A054-4B4C961ADC14}" presName="Name19" presStyleLbl="parChTrans1D4" presStyleIdx="13" presStyleCnt="17"/>
      <dgm:spPr/>
      <dgm:t>
        <a:bodyPr/>
        <a:lstStyle/>
        <a:p>
          <a:endParaRPr lang="en-US"/>
        </a:p>
      </dgm:t>
    </dgm:pt>
    <dgm:pt modelId="{20DC5D5A-32F2-4460-865D-5C7BB3DB3ABD}" type="pres">
      <dgm:prSet presAssocID="{C67CD34B-4D6F-4A9C-81C4-90B89674C17B}" presName="Name21" presStyleCnt="0"/>
      <dgm:spPr/>
    </dgm:pt>
    <dgm:pt modelId="{C46C498A-63DF-43F6-9F98-C33B2EB807A5}" type="pres">
      <dgm:prSet presAssocID="{C67CD34B-4D6F-4A9C-81C4-90B89674C17B}" presName="level2Shape" presStyleLbl="node4" presStyleIdx="13" presStyleCnt="17" custLinFactNeighborY="1413"/>
      <dgm:spPr/>
      <dgm:t>
        <a:bodyPr/>
        <a:lstStyle/>
        <a:p>
          <a:endParaRPr lang="en-US"/>
        </a:p>
      </dgm:t>
    </dgm:pt>
    <dgm:pt modelId="{04797B68-B044-43B1-9123-83EEECD13648}" type="pres">
      <dgm:prSet presAssocID="{C67CD34B-4D6F-4A9C-81C4-90B89674C17B}" presName="hierChild3" presStyleCnt="0"/>
      <dgm:spPr/>
    </dgm:pt>
    <dgm:pt modelId="{05203641-6E8D-4070-A8CD-7DB61B93C794}" type="pres">
      <dgm:prSet presAssocID="{F4F29D24-D301-438B-9763-1CDD638F9E66}" presName="Name19" presStyleLbl="parChTrans1D4" presStyleIdx="14" presStyleCnt="17"/>
      <dgm:spPr/>
      <dgm:t>
        <a:bodyPr/>
        <a:lstStyle/>
        <a:p>
          <a:endParaRPr lang="en-US"/>
        </a:p>
      </dgm:t>
    </dgm:pt>
    <dgm:pt modelId="{C29D81D6-4EB0-4907-8763-FB7B8256BE19}" type="pres">
      <dgm:prSet presAssocID="{2B42A069-E133-44FD-87AE-73382D349240}" presName="Name21" presStyleCnt="0"/>
      <dgm:spPr/>
    </dgm:pt>
    <dgm:pt modelId="{8134B25B-A611-4BDC-9469-CCAA86464042}" type="pres">
      <dgm:prSet presAssocID="{2B42A069-E133-44FD-87AE-73382D349240}" presName="level2Shape" presStyleLbl="node4" presStyleIdx="14" presStyleCnt="17" custLinFactNeighborY="1688"/>
      <dgm:spPr/>
      <dgm:t>
        <a:bodyPr/>
        <a:lstStyle/>
        <a:p>
          <a:endParaRPr lang="en-US"/>
        </a:p>
      </dgm:t>
    </dgm:pt>
    <dgm:pt modelId="{D22894E8-B607-42E3-B279-575D19C8EDE8}" type="pres">
      <dgm:prSet presAssocID="{2B42A069-E133-44FD-87AE-73382D349240}" presName="hierChild3" presStyleCnt="0"/>
      <dgm:spPr/>
    </dgm:pt>
    <dgm:pt modelId="{7FFBC84F-D8E8-4B56-A51B-C4261C24D10E}" type="pres">
      <dgm:prSet presAssocID="{2E9D1FE9-1799-43C2-A792-34F48E47FAD7}" presName="Name19" presStyleLbl="parChTrans1D4" presStyleIdx="15" presStyleCnt="17"/>
      <dgm:spPr/>
      <dgm:t>
        <a:bodyPr/>
        <a:lstStyle/>
        <a:p>
          <a:endParaRPr lang="en-US"/>
        </a:p>
      </dgm:t>
    </dgm:pt>
    <dgm:pt modelId="{1A8CEA05-21B3-433A-98B2-7D09D7194350}" type="pres">
      <dgm:prSet presAssocID="{C86BE189-7CED-41D8-BF97-2DEFF1FAEFC1}" presName="Name21" presStyleCnt="0"/>
      <dgm:spPr/>
    </dgm:pt>
    <dgm:pt modelId="{8F7312C7-F874-4AD1-91D6-74923F56D347}" type="pres">
      <dgm:prSet presAssocID="{C86BE189-7CED-41D8-BF97-2DEFF1FAEFC1}" presName="level2Shape" presStyleLbl="node4" presStyleIdx="15" presStyleCnt="17" custLinFactNeighborY="1688"/>
      <dgm:spPr/>
      <dgm:t>
        <a:bodyPr/>
        <a:lstStyle/>
        <a:p>
          <a:endParaRPr lang="en-US"/>
        </a:p>
      </dgm:t>
    </dgm:pt>
    <dgm:pt modelId="{0F409C5F-A289-46E5-B89B-2EDB91A26FDB}" type="pres">
      <dgm:prSet presAssocID="{C86BE189-7CED-41D8-BF97-2DEFF1FAEFC1}" presName="hierChild3" presStyleCnt="0"/>
      <dgm:spPr/>
    </dgm:pt>
    <dgm:pt modelId="{2DD89FDB-CA8C-4778-B3A4-9847684E24A5}" type="pres">
      <dgm:prSet presAssocID="{8EEE52C9-0CC1-436F-8BA0-E45104A1DC74}" presName="Name19" presStyleLbl="parChTrans1D4" presStyleIdx="16" presStyleCnt="17"/>
      <dgm:spPr/>
      <dgm:t>
        <a:bodyPr/>
        <a:lstStyle/>
        <a:p>
          <a:endParaRPr lang="en-US"/>
        </a:p>
      </dgm:t>
    </dgm:pt>
    <dgm:pt modelId="{FA2700BA-E4F2-4D9B-A5C1-820FB2A65C4B}" type="pres">
      <dgm:prSet presAssocID="{C2A85661-E4B5-4811-8730-4DF8CFB89401}" presName="Name21" presStyleCnt="0"/>
      <dgm:spPr/>
    </dgm:pt>
    <dgm:pt modelId="{91615A0F-A3AC-4244-860C-DFF1E0CDFF8A}" type="pres">
      <dgm:prSet presAssocID="{C2A85661-E4B5-4811-8730-4DF8CFB89401}" presName="level2Shape" presStyleLbl="node4" presStyleIdx="16" presStyleCnt="17"/>
      <dgm:spPr/>
      <dgm:t>
        <a:bodyPr/>
        <a:lstStyle/>
        <a:p>
          <a:endParaRPr lang="en-US"/>
        </a:p>
      </dgm:t>
    </dgm:pt>
    <dgm:pt modelId="{9F8216E3-5429-41E0-AFF1-F6C0827C73CE}" type="pres">
      <dgm:prSet presAssocID="{C2A85661-E4B5-4811-8730-4DF8CFB89401}" presName="hierChild3" presStyleCnt="0"/>
      <dgm:spPr/>
    </dgm:pt>
    <dgm:pt modelId="{2C95AE5F-1885-4059-B836-C863A0327D53}" type="pres">
      <dgm:prSet presAssocID="{18E167AB-BDED-4954-8A08-A7C39904ADCD}" presName="Name19" presStyleLbl="parChTrans1D3" presStyleIdx="2" presStyleCnt="3"/>
      <dgm:spPr/>
      <dgm:t>
        <a:bodyPr/>
        <a:lstStyle/>
        <a:p>
          <a:endParaRPr lang="en-US"/>
        </a:p>
      </dgm:t>
    </dgm:pt>
    <dgm:pt modelId="{432432BE-382F-4060-AEE2-239F415A1C4F}" type="pres">
      <dgm:prSet presAssocID="{51F63785-A35E-4664-9F17-C4E02E9DE1C7}" presName="Name21" presStyleCnt="0"/>
      <dgm:spPr/>
    </dgm:pt>
    <dgm:pt modelId="{EBFAA01E-8F0A-445B-8FF2-19FA2388C289}" type="pres">
      <dgm:prSet presAssocID="{51F63785-A35E-4664-9F17-C4E02E9DE1C7}" presName="level2Shape" presStyleLbl="node3" presStyleIdx="2" presStyleCnt="3" custLinFactNeighborY="-1412"/>
      <dgm:spPr/>
      <dgm:t>
        <a:bodyPr/>
        <a:lstStyle/>
        <a:p>
          <a:endParaRPr lang="en-US"/>
        </a:p>
      </dgm:t>
    </dgm:pt>
    <dgm:pt modelId="{B59F6998-3730-4793-BACE-600F16B419FF}" type="pres">
      <dgm:prSet presAssocID="{51F63785-A35E-4664-9F17-C4E02E9DE1C7}" presName="hierChild3" presStyleCnt="0"/>
      <dgm:spPr/>
    </dgm:pt>
    <dgm:pt modelId="{AFF860BD-043B-4800-B287-0C62775065CE}" type="pres">
      <dgm:prSet presAssocID="{42082715-D850-4303-8577-981CACFD73A6}" presName="Name19" presStyleLbl="parChTrans1D2" presStyleIdx="3" presStyleCnt="5"/>
      <dgm:spPr/>
      <dgm:t>
        <a:bodyPr/>
        <a:lstStyle/>
        <a:p>
          <a:endParaRPr lang="en-US"/>
        </a:p>
      </dgm:t>
    </dgm:pt>
    <dgm:pt modelId="{FB122AC4-C6F6-4545-863A-203946C9AD6B}" type="pres">
      <dgm:prSet presAssocID="{490FE79D-A629-4A7D-A41F-F08E9396A650}" presName="Name21" presStyleCnt="0"/>
      <dgm:spPr/>
    </dgm:pt>
    <dgm:pt modelId="{19251DC7-AA33-4E37-9D6C-4DD4AC4414FA}" type="pres">
      <dgm:prSet presAssocID="{490FE79D-A629-4A7D-A41F-F08E9396A650}" presName="level2Shape" presStyleLbl="node2" presStyleIdx="3" presStyleCnt="5" custLinFactNeighborY="170"/>
      <dgm:spPr/>
      <dgm:t>
        <a:bodyPr/>
        <a:lstStyle/>
        <a:p>
          <a:endParaRPr lang="en-US"/>
        </a:p>
      </dgm:t>
    </dgm:pt>
    <dgm:pt modelId="{F34E1E5D-7B9C-4A5B-95A9-4ACEBEF5813D}" type="pres">
      <dgm:prSet presAssocID="{490FE79D-A629-4A7D-A41F-F08E9396A650}" presName="hierChild3" presStyleCnt="0"/>
      <dgm:spPr/>
    </dgm:pt>
    <dgm:pt modelId="{9336AF21-7AEA-415E-918C-D702CCDF7DC3}" type="pres">
      <dgm:prSet presAssocID="{082C1D11-0AEA-47A1-83A9-6A2AB36561CE}" presName="Name19" presStyleLbl="parChTrans1D2" presStyleIdx="4" presStyleCnt="5"/>
      <dgm:spPr/>
      <dgm:t>
        <a:bodyPr/>
        <a:lstStyle/>
        <a:p>
          <a:endParaRPr lang="en-US"/>
        </a:p>
      </dgm:t>
    </dgm:pt>
    <dgm:pt modelId="{E1B6CD71-30CB-4B4C-A37F-387B5ED26A19}" type="pres">
      <dgm:prSet presAssocID="{ADBE8D06-7532-42F8-8E8C-242FFB0D1D9D}" presName="Name21" presStyleCnt="0"/>
      <dgm:spPr/>
    </dgm:pt>
    <dgm:pt modelId="{982BFB9C-45C1-40AF-9017-08FDFB75FC26}" type="pres">
      <dgm:prSet presAssocID="{ADBE8D06-7532-42F8-8E8C-242FFB0D1D9D}" presName="level2Shape" presStyleLbl="node2" presStyleIdx="4" presStyleCnt="5" custLinFactNeighborY="170"/>
      <dgm:spPr/>
      <dgm:t>
        <a:bodyPr/>
        <a:lstStyle/>
        <a:p>
          <a:endParaRPr lang="en-US"/>
        </a:p>
      </dgm:t>
    </dgm:pt>
    <dgm:pt modelId="{514A550A-E938-4A16-8C8D-045DC1B9C87F}" type="pres">
      <dgm:prSet presAssocID="{ADBE8D06-7532-42F8-8E8C-242FFB0D1D9D}" presName="hierChild3" presStyleCnt="0"/>
      <dgm:spPr/>
    </dgm:pt>
    <dgm:pt modelId="{3C3A0D94-AE6C-4258-BCB1-3037AFCC9F72}" type="pres">
      <dgm:prSet presAssocID="{14A040DF-3FF3-4CCE-AF9E-D058EC9684B4}" presName="bgShapesFlow" presStyleCnt="0"/>
      <dgm:spPr/>
    </dgm:pt>
    <dgm:pt modelId="{9FCF8D87-BDFC-4FE2-906E-C1437A56AE7D}" type="pres">
      <dgm:prSet presAssocID="{04F40E67-048F-4B19-9C4C-B878CD30101E}" presName="rectComp" presStyleCnt="0"/>
      <dgm:spPr/>
    </dgm:pt>
    <dgm:pt modelId="{9A1623E7-0207-42B4-B42D-92F58017C285}" type="pres">
      <dgm:prSet presAssocID="{04F40E67-048F-4B19-9C4C-B878CD30101E}" presName="bgRect" presStyleLbl="bgShp" presStyleIdx="0" presStyleCnt="8"/>
      <dgm:spPr/>
      <dgm:t>
        <a:bodyPr/>
        <a:lstStyle/>
        <a:p>
          <a:endParaRPr lang="en-US"/>
        </a:p>
      </dgm:t>
    </dgm:pt>
    <dgm:pt modelId="{3837E007-36A1-4231-B25F-CBD17EAFA837}" type="pres">
      <dgm:prSet presAssocID="{04F40E67-048F-4B19-9C4C-B878CD30101E}" presName="bgRectTx" presStyleLbl="bgShp" presStyleIdx="0" presStyleCnt="8">
        <dgm:presLayoutVars>
          <dgm:bulletEnabled val="1"/>
        </dgm:presLayoutVars>
      </dgm:prSet>
      <dgm:spPr/>
      <dgm:t>
        <a:bodyPr/>
        <a:lstStyle/>
        <a:p>
          <a:endParaRPr lang="en-US"/>
        </a:p>
      </dgm:t>
    </dgm:pt>
    <dgm:pt modelId="{76B149A4-F321-46C9-9648-5C2DBF4A7370}" type="pres">
      <dgm:prSet presAssocID="{04F40E67-048F-4B19-9C4C-B878CD30101E}" presName="spComp" presStyleCnt="0"/>
      <dgm:spPr/>
    </dgm:pt>
    <dgm:pt modelId="{BC7A2092-E106-4515-9186-081B91E6FFCC}" type="pres">
      <dgm:prSet presAssocID="{04F40E67-048F-4B19-9C4C-B878CD30101E}" presName="vSp" presStyleCnt="0"/>
      <dgm:spPr/>
    </dgm:pt>
    <dgm:pt modelId="{BB703B01-6CA2-4C9A-A463-4A98DFA684D7}" type="pres">
      <dgm:prSet presAssocID="{C3F0AF1F-E65E-4D57-B603-97145931D5D7}" presName="rectComp" presStyleCnt="0"/>
      <dgm:spPr/>
    </dgm:pt>
    <dgm:pt modelId="{A8FC69DA-7A68-4CE1-BDE1-C48CB3BDE114}" type="pres">
      <dgm:prSet presAssocID="{C3F0AF1F-E65E-4D57-B603-97145931D5D7}" presName="bgRect" presStyleLbl="bgShp" presStyleIdx="1" presStyleCnt="8"/>
      <dgm:spPr/>
      <dgm:t>
        <a:bodyPr/>
        <a:lstStyle/>
        <a:p>
          <a:endParaRPr lang="en-US"/>
        </a:p>
      </dgm:t>
    </dgm:pt>
    <dgm:pt modelId="{8E1F009C-E254-439A-A38D-ACBEFE8638B4}" type="pres">
      <dgm:prSet presAssocID="{C3F0AF1F-E65E-4D57-B603-97145931D5D7}" presName="bgRectTx" presStyleLbl="bgShp" presStyleIdx="1" presStyleCnt="8">
        <dgm:presLayoutVars>
          <dgm:bulletEnabled val="1"/>
        </dgm:presLayoutVars>
      </dgm:prSet>
      <dgm:spPr/>
      <dgm:t>
        <a:bodyPr/>
        <a:lstStyle/>
        <a:p>
          <a:endParaRPr lang="en-US"/>
        </a:p>
      </dgm:t>
    </dgm:pt>
    <dgm:pt modelId="{749124B5-91E7-4BB5-AEEB-3AA7178027BA}" type="pres">
      <dgm:prSet presAssocID="{C3F0AF1F-E65E-4D57-B603-97145931D5D7}" presName="spComp" presStyleCnt="0"/>
      <dgm:spPr/>
    </dgm:pt>
    <dgm:pt modelId="{D7F0EBCF-A37D-4922-AC0B-523BC3469AF6}" type="pres">
      <dgm:prSet presAssocID="{C3F0AF1F-E65E-4D57-B603-97145931D5D7}" presName="vSp" presStyleCnt="0"/>
      <dgm:spPr/>
    </dgm:pt>
    <dgm:pt modelId="{F2F98FF3-FAA3-48BD-831E-049A5566B21D}" type="pres">
      <dgm:prSet presAssocID="{71C46AF8-D9C4-411C-800C-81191DDAB2CE}" presName="rectComp" presStyleCnt="0"/>
      <dgm:spPr/>
    </dgm:pt>
    <dgm:pt modelId="{F4AA988B-0778-42D7-B636-E3B7CC29F72C}" type="pres">
      <dgm:prSet presAssocID="{71C46AF8-D9C4-411C-800C-81191DDAB2CE}" presName="bgRect" presStyleLbl="bgShp" presStyleIdx="2" presStyleCnt="8"/>
      <dgm:spPr/>
      <dgm:t>
        <a:bodyPr/>
        <a:lstStyle/>
        <a:p>
          <a:endParaRPr lang="en-US"/>
        </a:p>
      </dgm:t>
    </dgm:pt>
    <dgm:pt modelId="{C050DE02-A337-4644-8628-A8EDD7983A69}" type="pres">
      <dgm:prSet presAssocID="{71C46AF8-D9C4-411C-800C-81191DDAB2CE}" presName="bgRectTx" presStyleLbl="bgShp" presStyleIdx="2" presStyleCnt="8">
        <dgm:presLayoutVars>
          <dgm:bulletEnabled val="1"/>
        </dgm:presLayoutVars>
      </dgm:prSet>
      <dgm:spPr/>
      <dgm:t>
        <a:bodyPr/>
        <a:lstStyle/>
        <a:p>
          <a:endParaRPr lang="en-US"/>
        </a:p>
      </dgm:t>
    </dgm:pt>
    <dgm:pt modelId="{5D0567F9-B65C-49F7-876F-DA7617E1DCBF}" type="pres">
      <dgm:prSet presAssocID="{71C46AF8-D9C4-411C-800C-81191DDAB2CE}" presName="spComp" presStyleCnt="0"/>
      <dgm:spPr/>
    </dgm:pt>
    <dgm:pt modelId="{EB111F11-C92D-4E36-B989-456495DEDE03}" type="pres">
      <dgm:prSet presAssocID="{71C46AF8-D9C4-411C-800C-81191DDAB2CE}" presName="vSp" presStyleCnt="0"/>
      <dgm:spPr/>
    </dgm:pt>
    <dgm:pt modelId="{5A032591-35D5-407B-8CAD-99FE36117B18}" type="pres">
      <dgm:prSet presAssocID="{43D37750-A772-4883-8ED4-3E66DA6B9201}" presName="rectComp" presStyleCnt="0"/>
      <dgm:spPr/>
    </dgm:pt>
    <dgm:pt modelId="{DB12496E-D8C2-428C-BCAC-D93874E6BDB4}" type="pres">
      <dgm:prSet presAssocID="{43D37750-A772-4883-8ED4-3E66DA6B9201}" presName="bgRect" presStyleLbl="bgShp" presStyleIdx="3" presStyleCnt="8"/>
      <dgm:spPr/>
      <dgm:t>
        <a:bodyPr/>
        <a:lstStyle/>
        <a:p>
          <a:endParaRPr lang="en-US"/>
        </a:p>
      </dgm:t>
    </dgm:pt>
    <dgm:pt modelId="{B2F53791-EB6E-4AA5-A62B-F18D91D6AE03}" type="pres">
      <dgm:prSet presAssocID="{43D37750-A772-4883-8ED4-3E66DA6B9201}" presName="bgRectTx" presStyleLbl="bgShp" presStyleIdx="3" presStyleCnt="8">
        <dgm:presLayoutVars>
          <dgm:bulletEnabled val="1"/>
        </dgm:presLayoutVars>
      </dgm:prSet>
      <dgm:spPr/>
      <dgm:t>
        <a:bodyPr/>
        <a:lstStyle/>
        <a:p>
          <a:endParaRPr lang="en-US"/>
        </a:p>
      </dgm:t>
    </dgm:pt>
    <dgm:pt modelId="{0DD98AC4-C12D-44BF-BFED-3D83D4D0AAC4}" type="pres">
      <dgm:prSet presAssocID="{43D37750-A772-4883-8ED4-3E66DA6B9201}" presName="spComp" presStyleCnt="0"/>
      <dgm:spPr/>
    </dgm:pt>
    <dgm:pt modelId="{8E1524EF-E92A-4C2B-B093-145737A52F72}" type="pres">
      <dgm:prSet presAssocID="{43D37750-A772-4883-8ED4-3E66DA6B9201}" presName="vSp" presStyleCnt="0"/>
      <dgm:spPr/>
    </dgm:pt>
    <dgm:pt modelId="{DCC67CEC-D55E-40F8-A648-99843562FCD7}" type="pres">
      <dgm:prSet presAssocID="{34F38905-4874-4C18-A359-726FACCA4BD0}" presName="rectComp" presStyleCnt="0"/>
      <dgm:spPr/>
    </dgm:pt>
    <dgm:pt modelId="{14A61252-BAFA-466B-A05A-DF0F4C0DD15E}" type="pres">
      <dgm:prSet presAssocID="{34F38905-4874-4C18-A359-726FACCA4BD0}" presName="bgRect" presStyleLbl="bgShp" presStyleIdx="4" presStyleCnt="8"/>
      <dgm:spPr/>
      <dgm:t>
        <a:bodyPr/>
        <a:lstStyle/>
        <a:p>
          <a:endParaRPr lang="en-US"/>
        </a:p>
      </dgm:t>
    </dgm:pt>
    <dgm:pt modelId="{6427F790-E596-4E92-B2D3-E8EB82595A5D}" type="pres">
      <dgm:prSet presAssocID="{34F38905-4874-4C18-A359-726FACCA4BD0}" presName="bgRectTx" presStyleLbl="bgShp" presStyleIdx="4" presStyleCnt="8">
        <dgm:presLayoutVars>
          <dgm:bulletEnabled val="1"/>
        </dgm:presLayoutVars>
      </dgm:prSet>
      <dgm:spPr/>
      <dgm:t>
        <a:bodyPr/>
        <a:lstStyle/>
        <a:p>
          <a:endParaRPr lang="en-US"/>
        </a:p>
      </dgm:t>
    </dgm:pt>
    <dgm:pt modelId="{954DD721-46DF-4565-93D1-C3480B9FBEA2}" type="pres">
      <dgm:prSet presAssocID="{34F38905-4874-4C18-A359-726FACCA4BD0}" presName="spComp" presStyleCnt="0"/>
      <dgm:spPr/>
    </dgm:pt>
    <dgm:pt modelId="{AEBF44E1-BFEE-42FF-853A-A6823D824AB0}" type="pres">
      <dgm:prSet presAssocID="{34F38905-4874-4C18-A359-726FACCA4BD0}" presName="vSp" presStyleCnt="0"/>
      <dgm:spPr/>
    </dgm:pt>
    <dgm:pt modelId="{0C5A4454-BEE9-424B-8952-B82533F20130}" type="pres">
      <dgm:prSet presAssocID="{B95E9053-3D56-4E8D-8C48-EC3548717CC6}" presName="rectComp" presStyleCnt="0"/>
      <dgm:spPr/>
    </dgm:pt>
    <dgm:pt modelId="{B1299928-7109-46EA-AA98-6BC72199B3E6}" type="pres">
      <dgm:prSet presAssocID="{B95E9053-3D56-4E8D-8C48-EC3548717CC6}" presName="bgRect" presStyleLbl="bgShp" presStyleIdx="5" presStyleCnt="8"/>
      <dgm:spPr/>
      <dgm:t>
        <a:bodyPr/>
        <a:lstStyle/>
        <a:p>
          <a:endParaRPr lang="en-US"/>
        </a:p>
      </dgm:t>
    </dgm:pt>
    <dgm:pt modelId="{96DA29E5-956F-48DA-A2AC-F14DC24DCB75}" type="pres">
      <dgm:prSet presAssocID="{B95E9053-3D56-4E8D-8C48-EC3548717CC6}" presName="bgRectTx" presStyleLbl="bgShp" presStyleIdx="5" presStyleCnt="8">
        <dgm:presLayoutVars>
          <dgm:bulletEnabled val="1"/>
        </dgm:presLayoutVars>
      </dgm:prSet>
      <dgm:spPr/>
      <dgm:t>
        <a:bodyPr/>
        <a:lstStyle/>
        <a:p>
          <a:endParaRPr lang="en-US"/>
        </a:p>
      </dgm:t>
    </dgm:pt>
    <dgm:pt modelId="{51D90161-4A5F-4EB6-830F-DDBF02AF030B}" type="pres">
      <dgm:prSet presAssocID="{B95E9053-3D56-4E8D-8C48-EC3548717CC6}" presName="spComp" presStyleCnt="0"/>
      <dgm:spPr/>
    </dgm:pt>
    <dgm:pt modelId="{9E0EC23A-1345-4E42-BDA5-C2AC7747E026}" type="pres">
      <dgm:prSet presAssocID="{B95E9053-3D56-4E8D-8C48-EC3548717CC6}" presName="vSp" presStyleCnt="0"/>
      <dgm:spPr/>
    </dgm:pt>
    <dgm:pt modelId="{59914FCA-350E-4EFB-87AE-C41CB9FEBD4F}" type="pres">
      <dgm:prSet presAssocID="{84CA460C-3265-4144-8E93-FB673298724D}" presName="rectComp" presStyleCnt="0"/>
      <dgm:spPr/>
    </dgm:pt>
    <dgm:pt modelId="{132865C6-3EF9-4EDC-83DE-182BC1BB6E65}" type="pres">
      <dgm:prSet presAssocID="{84CA460C-3265-4144-8E93-FB673298724D}" presName="bgRect" presStyleLbl="bgShp" presStyleIdx="6" presStyleCnt="8"/>
      <dgm:spPr/>
      <dgm:t>
        <a:bodyPr/>
        <a:lstStyle/>
        <a:p>
          <a:endParaRPr lang="en-US"/>
        </a:p>
      </dgm:t>
    </dgm:pt>
    <dgm:pt modelId="{F63E0A0F-BF1F-45AC-AA57-AAF6B98F2A0D}" type="pres">
      <dgm:prSet presAssocID="{84CA460C-3265-4144-8E93-FB673298724D}" presName="bgRectTx" presStyleLbl="bgShp" presStyleIdx="6" presStyleCnt="8">
        <dgm:presLayoutVars>
          <dgm:bulletEnabled val="1"/>
        </dgm:presLayoutVars>
      </dgm:prSet>
      <dgm:spPr/>
      <dgm:t>
        <a:bodyPr/>
        <a:lstStyle/>
        <a:p>
          <a:endParaRPr lang="en-US"/>
        </a:p>
      </dgm:t>
    </dgm:pt>
    <dgm:pt modelId="{10068A25-F18E-44E1-8A7C-61B3BAA595DD}" type="pres">
      <dgm:prSet presAssocID="{84CA460C-3265-4144-8E93-FB673298724D}" presName="spComp" presStyleCnt="0"/>
      <dgm:spPr/>
    </dgm:pt>
    <dgm:pt modelId="{574D8EE2-27E2-4732-A05B-381D9F4415DA}" type="pres">
      <dgm:prSet presAssocID="{84CA460C-3265-4144-8E93-FB673298724D}" presName="vSp" presStyleCnt="0"/>
      <dgm:spPr/>
    </dgm:pt>
    <dgm:pt modelId="{4EDACDFD-40E6-49AD-9FF6-D940166201E8}" type="pres">
      <dgm:prSet presAssocID="{4177345A-9715-462E-9127-544F2E4801E2}" presName="rectComp" presStyleCnt="0"/>
      <dgm:spPr/>
    </dgm:pt>
    <dgm:pt modelId="{ED3967BF-7A84-4A63-9E6B-7EBB1147B1E6}" type="pres">
      <dgm:prSet presAssocID="{4177345A-9715-462E-9127-544F2E4801E2}" presName="bgRect" presStyleLbl="bgShp" presStyleIdx="7" presStyleCnt="8"/>
      <dgm:spPr/>
      <dgm:t>
        <a:bodyPr/>
        <a:lstStyle/>
        <a:p>
          <a:endParaRPr lang="en-US"/>
        </a:p>
      </dgm:t>
    </dgm:pt>
    <dgm:pt modelId="{33C5E9BB-EBC2-400E-89AA-5E8DB4B2D58F}" type="pres">
      <dgm:prSet presAssocID="{4177345A-9715-462E-9127-544F2E4801E2}" presName="bgRectTx" presStyleLbl="bgShp" presStyleIdx="7" presStyleCnt="8">
        <dgm:presLayoutVars>
          <dgm:bulletEnabled val="1"/>
        </dgm:presLayoutVars>
      </dgm:prSet>
      <dgm:spPr/>
      <dgm:t>
        <a:bodyPr/>
        <a:lstStyle/>
        <a:p>
          <a:endParaRPr lang="en-US"/>
        </a:p>
      </dgm:t>
    </dgm:pt>
  </dgm:ptLst>
  <dgm:cxnLst>
    <dgm:cxn modelId="{C33E5FC8-541B-4B86-B207-AC8746817548}" srcId="{14A040DF-3FF3-4CCE-AF9E-D058EC9684B4}" destId="{C3F0AF1F-E65E-4D57-B603-97145931D5D7}" srcOrd="2" destOrd="0" parTransId="{A713B21E-99B7-4301-883B-CF6B1484FACC}" sibTransId="{7CF661EA-20DE-48C9-950B-89C8671998C0}"/>
    <dgm:cxn modelId="{7C9FAC78-9AA5-4232-B5C1-5290C5789212}" srcId="{14A040DF-3FF3-4CCE-AF9E-D058EC9684B4}" destId="{84CA460C-3265-4144-8E93-FB673298724D}" srcOrd="7" destOrd="0" parTransId="{9FE01ACF-0191-438F-A3C2-96553C283585}" sibTransId="{D7FFB5CE-D4CF-44BC-BC09-022EE6D30DB9}"/>
    <dgm:cxn modelId="{94E21720-CCE4-4204-A4E3-FEACD3DD49AD}" srcId="{4205E927-FFEB-45A7-BAC5-A4FD9633F207}" destId="{3A60906E-61FF-4A4E-98A1-24BDFB0FE085}" srcOrd="1" destOrd="0" parTransId="{7F49AFAF-AD29-4166-9895-0D8C900B4BBC}" sibTransId="{648AE718-0255-4FC3-BCB9-D52219D0097D}"/>
    <dgm:cxn modelId="{19501282-FAD7-4760-9C0E-7F1E8BB209EA}" srcId="{9AFCD54A-4257-434D-B285-89BE6E93F426}" destId="{05E945DD-3ACD-4CC4-8BCD-C95EE9989D56}" srcOrd="1" destOrd="0" parTransId="{9120A991-EFEB-474F-9B89-A129519A20B1}" sibTransId="{8660DF53-E09B-4E77-84B7-AF1263D2BF24}"/>
    <dgm:cxn modelId="{C1A4296E-06B5-4D76-9253-41287F8EE88C}" type="presOf" srcId="{04F40E67-048F-4B19-9C4C-B878CD30101E}" destId="{9A1623E7-0207-42B4-B42D-92F58017C285}" srcOrd="0" destOrd="0" presId="urn:microsoft.com/office/officeart/2005/8/layout/hierarchy6"/>
    <dgm:cxn modelId="{CAE26D32-F256-41A7-AB6A-2C9BA90867DB}" srcId="{FD03D239-8146-4ADA-A69B-BE2BA1B20393}" destId="{2B42A069-E133-44FD-87AE-73382D349240}" srcOrd="3" destOrd="0" parTransId="{F4F29D24-D301-438B-9763-1CDD638F9E66}" sibTransId="{62B02A15-E12C-4808-A902-D91C625F25F8}"/>
    <dgm:cxn modelId="{51CAB136-1A48-497F-82E6-E78B9C31F719}" srcId="{FD03D239-8146-4ADA-A69B-BE2BA1B20393}" destId="{83E6B837-9A6C-41FC-AB86-C3F9A4D9F2D3}" srcOrd="0" destOrd="0" parTransId="{41E63D1B-C4B5-4C6D-859E-4B4624C04FDD}" sibTransId="{97ED3F91-DA64-46A4-A4F0-A562BA2B21BF}"/>
    <dgm:cxn modelId="{D01D0F30-5A08-4723-B088-05E4C3575BA2}" type="presOf" srcId="{51F63785-A35E-4664-9F17-C4E02E9DE1C7}" destId="{EBFAA01E-8F0A-445B-8FF2-19FA2388C289}" srcOrd="0" destOrd="0" presId="urn:microsoft.com/office/officeart/2005/8/layout/hierarchy6"/>
    <dgm:cxn modelId="{95738758-7D45-47F6-A8B6-DFAD368F9003}" type="presOf" srcId="{83E6B837-9A6C-41FC-AB86-C3F9A4D9F2D3}" destId="{09AE2F3E-8447-4135-9373-E21B15ADF6A1}" srcOrd="0" destOrd="0" presId="urn:microsoft.com/office/officeart/2005/8/layout/hierarchy6"/>
    <dgm:cxn modelId="{C15F21CF-A035-44DA-8D5F-43E0091749C0}" type="presOf" srcId="{71C46AF8-D9C4-411C-800C-81191DDAB2CE}" destId="{F4AA988B-0778-42D7-B636-E3B7CC29F72C}" srcOrd="0" destOrd="0" presId="urn:microsoft.com/office/officeart/2005/8/layout/hierarchy6"/>
    <dgm:cxn modelId="{CE17379B-7E6F-432C-B5F7-657DDCB46A2F}" type="presOf" srcId="{ADBE8D06-7532-42F8-8E8C-242FFB0D1D9D}" destId="{982BFB9C-45C1-40AF-9017-08FDFB75FC26}" srcOrd="0" destOrd="0" presId="urn:microsoft.com/office/officeart/2005/8/layout/hierarchy6"/>
    <dgm:cxn modelId="{CC9FE767-778D-4C1F-B4C6-4A84F8FD9A49}" type="presOf" srcId="{C3F0AF1F-E65E-4D57-B603-97145931D5D7}" destId="{A8FC69DA-7A68-4CE1-BDE1-C48CB3BDE114}" srcOrd="0" destOrd="0" presId="urn:microsoft.com/office/officeart/2005/8/layout/hierarchy6"/>
    <dgm:cxn modelId="{F059C4E6-7298-4C89-A148-7C4A29F44D93}" type="presOf" srcId="{C3F0AF1F-E65E-4D57-B603-97145931D5D7}" destId="{8E1F009C-E254-439A-A38D-ACBEFE8638B4}" srcOrd="1" destOrd="0" presId="urn:microsoft.com/office/officeart/2005/8/layout/hierarchy6"/>
    <dgm:cxn modelId="{F5A8DE3D-924D-4A9C-9067-AFB5084C6283}" type="presOf" srcId="{2B42A069-E133-44FD-87AE-73382D349240}" destId="{8134B25B-A611-4BDC-9469-CCAA86464042}" srcOrd="0" destOrd="0" presId="urn:microsoft.com/office/officeart/2005/8/layout/hierarchy6"/>
    <dgm:cxn modelId="{0C5C8730-CFB5-451B-A0B9-60455874A70B}" type="presOf" srcId="{9AFCD54A-4257-434D-B285-89BE6E93F426}" destId="{7471EF4A-547F-4359-AD38-4D23BA6B161E}" srcOrd="0" destOrd="0" presId="urn:microsoft.com/office/officeart/2005/8/layout/hierarchy6"/>
    <dgm:cxn modelId="{13BA0258-E18D-4794-86E9-55C6DA4DE531}" type="presOf" srcId="{05E945DD-3ACD-4CC4-8BCD-C95EE9989D56}" destId="{4189BED2-7ABB-4CDF-AD97-6D9E9EB65D04}" srcOrd="0" destOrd="0" presId="urn:microsoft.com/office/officeart/2005/8/layout/hierarchy6"/>
    <dgm:cxn modelId="{EBD055DB-332D-406A-8DA1-8454D67EBBE6}" type="presOf" srcId="{18E167AB-BDED-4954-8A08-A7C39904ADCD}" destId="{2C95AE5F-1885-4059-B836-C863A0327D53}" srcOrd="0" destOrd="0" presId="urn:microsoft.com/office/officeart/2005/8/layout/hierarchy6"/>
    <dgm:cxn modelId="{BDC45B68-C496-449B-BA38-5CD15EA65BBA}" type="presOf" srcId="{466D42EB-4EAA-4450-82F6-1329C5816BAF}" destId="{0CE40350-99EE-4EA6-B8F4-6DF299CB1B7D}" srcOrd="0" destOrd="0" presId="urn:microsoft.com/office/officeart/2005/8/layout/hierarchy6"/>
    <dgm:cxn modelId="{7B44B755-EEDD-4D92-B5D2-3279883FE6A6}" srcId="{FD03D239-8146-4ADA-A69B-BE2BA1B20393}" destId="{C86BE189-7CED-41D8-BF97-2DEFF1FAEFC1}" srcOrd="4" destOrd="0" parTransId="{2E9D1FE9-1799-43C2-A792-34F48E47FAD7}" sibTransId="{A019992E-9ED1-4264-B8DD-F7ED4CD83623}"/>
    <dgm:cxn modelId="{945690A1-1636-4508-BE12-9CAF3ED33D23}" type="presOf" srcId="{0EC9D2AF-09E5-4230-80AE-33E6CCF0A160}" destId="{3842D02A-BA2C-4874-91CE-8509A3D2A2FF}" srcOrd="0" destOrd="0" presId="urn:microsoft.com/office/officeart/2005/8/layout/hierarchy6"/>
    <dgm:cxn modelId="{A6C6484D-3B35-44F5-A124-D1E4633B83FC}" type="presOf" srcId="{BEACBF04-28F2-4818-B080-46B05D657E2C}" destId="{8E7D6BB2-1222-444D-A410-CA771C05B6F0}" srcOrd="0" destOrd="0" presId="urn:microsoft.com/office/officeart/2005/8/layout/hierarchy6"/>
    <dgm:cxn modelId="{9EB706CD-9FB0-4F26-8354-FC570273FBB6}" type="presOf" srcId="{655EE516-257A-4EDD-B99B-681FC368B20A}" destId="{0DEEDFB8-3786-4114-BFAC-FE7D3311394D}" srcOrd="0" destOrd="0" presId="urn:microsoft.com/office/officeart/2005/8/layout/hierarchy6"/>
    <dgm:cxn modelId="{A64AE748-C3FD-4E4D-818D-B3DCB5070E54}" type="presOf" srcId="{34F38905-4874-4C18-A359-726FACCA4BD0}" destId="{6427F790-E596-4E92-B2D3-E8EB82595A5D}" srcOrd="1" destOrd="0" presId="urn:microsoft.com/office/officeart/2005/8/layout/hierarchy6"/>
    <dgm:cxn modelId="{3BE5DBC3-B83D-4A13-989B-F4E1B688C165}" srcId="{23652DDB-378E-4F6B-BCF1-2AEAD8CC349A}" destId="{D78969E5-68A7-4B1C-A7D0-EB7DB0FDED8F}" srcOrd="1" destOrd="0" parTransId="{C09F4D1E-58B4-403B-9C6D-618F559D6D61}" sibTransId="{3CF2B805-7F63-47D8-947B-F065C73AE243}"/>
    <dgm:cxn modelId="{82FA48A7-683D-4389-B28C-AEC962E807F6}" type="presOf" srcId="{4205E927-FFEB-45A7-BAC5-A4FD9633F207}" destId="{1B1A8F77-7A17-4B3A-B70B-1915A7E05881}" srcOrd="0" destOrd="0" presId="urn:microsoft.com/office/officeart/2005/8/layout/hierarchy6"/>
    <dgm:cxn modelId="{FF44489B-9CF7-4865-A5BD-A2A8E5B3B7A0}" type="presOf" srcId="{7240BD91-C552-46BD-977D-8EA67052C3A2}" destId="{F8EB11A8-F460-40D9-A041-F1BFA13D6C5C}" srcOrd="0" destOrd="0" presId="urn:microsoft.com/office/officeart/2005/8/layout/hierarchy6"/>
    <dgm:cxn modelId="{EFEE6F5F-F1E9-480E-A0F3-9D909446A0B5}" srcId="{23652DDB-378E-4F6B-BCF1-2AEAD8CC349A}" destId="{51F63785-A35E-4664-9F17-C4E02E9DE1C7}" srcOrd="2" destOrd="0" parTransId="{18E167AB-BDED-4954-8A08-A7C39904ADCD}" sibTransId="{F25B4A39-CD96-4398-9110-C9E592ACB040}"/>
    <dgm:cxn modelId="{6E1DDE2B-2A81-44EB-BFBE-B56A87C482CE}" srcId="{14A040DF-3FF3-4CCE-AF9E-D058EC9684B4}" destId="{71C46AF8-D9C4-411C-800C-81191DDAB2CE}" srcOrd="3" destOrd="0" parTransId="{9CDCECDF-3586-487A-B278-5D8E6424B6B6}" sibTransId="{B6372D18-0ACA-465F-A15C-CE4884C54158}"/>
    <dgm:cxn modelId="{285B95B3-BFF2-4D3A-81AC-6EEB9378CD33}" type="presOf" srcId="{84CA460C-3265-4144-8E93-FB673298724D}" destId="{F63E0A0F-BF1F-45AC-AA57-AAF6B98F2A0D}" srcOrd="1" destOrd="0" presId="urn:microsoft.com/office/officeart/2005/8/layout/hierarchy6"/>
    <dgm:cxn modelId="{0E10F96D-6C77-406A-AF12-BAF1C6007D97}" srcId="{FD03D239-8146-4ADA-A69B-BE2BA1B20393}" destId="{528D9ADB-D33C-4F26-8331-F0B194061289}" srcOrd="2" destOrd="0" parTransId="{88C0FBF5-32AF-4CBB-8E20-FB986BC2E8B5}" sibTransId="{81EDB133-3B8B-49E4-BF63-724254E3284B}"/>
    <dgm:cxn modelId="{992647BF-1DD1-47F9-9582-2D48B91426B0}" type="presOf" srcId="{E803704C-B9C3-4467-A054-4B4C961ADC14}" destId="{A6EC8790-E5B0-48BE-8537-9276E082A2BC}" srcOrd="0" destOrd="0" presId="urn:microsoft.com/office/officeart/2005/8/layout/hierarchy6"/>
    <dgm:cxn modelId="{22C30EAA-F64C-4DD0-9284-C996D161490C}" type="presOf" srcId="{21E9A462-4BA2-436C-B93C-3B031447DA84}" destId="{4D6CF4AE-332F-47CF-9DF5-D768C5E589F6}" srcOrd="0" destOrd="0" presId="urn:microsoft.com/office/officeart/2005/8/layout/hierarchy6"/>
    <dgm:cxn modelId="{4CD3A257-C886-48D4-9623-E8CBE7989A7A}" type="presOf" srcId="{A3B3434D-CEE7-4C0A-ACEB-BB6FA5D856D8}" destId="{806A03FF-42BC-4944-B30C-DE2627311F13}" srcOrd="0" destOrd="0" presId="urn:microsoft.com/office/officeart/2005/8/layout/hierarchy6"/>
    <dgm:cxn modelId="{DFE14065-9EAF-4FD5-867A-262B1E366AA1}" type="presOf" srcId="{1F565B50-AEA0-4A1F-896F-22FB9CB0094C}" destId="{E6AFAFB2-518F-4867-8770-F551D757DB9C}" srcOrd="0" destOrd="0" presId="urn:microsoft.com/office/officeart/2005/8/layout/hierarchy6"/>
    <dgm:cxn modelId="{0D0B8F15-6695-4211-92AF-A1F27845FB01}" type="presOf" srcId="{99ACF652-D8DB-447A-86D9-062313F1FE26}" destId="{B9659525-4A47-47A7-ACBA-A8B69977C9BC}" srcOrd="0" destOrd="0" presId="urn:microsoft.com/office/officeart/2005/8/layout/hierarchy6"/>
    <dgm:cxn modelId="{4D527E69-28DD-46B3-A5A9-546139A4FECA}" srcId="{D78969E5-68A7-4B1C-A7D0-EB7DB0FDED8F}" destId="{C2A85661-E4B5-4811-8730-4DF8CFB89401}" srcOrd="1" destOrd="0" parTransId="{8EEE52C9-0CC1-436F-8BA0-E45104A1DC74}" sibTransId="{137D18DF-B29D-4101-B6BF-30906DBE0F0E}"/>
    <dgm:cxn modelId="{0EF70120-F7D4-4619-BEA7-BDB8890C37AE}" srcId="{4205E927-FFEB-45A7-BAC5-A4FD9633F207}" destId="{23652DDB-378E-4F6B-BCF1-2AEAD8CC349A}" srcOrd="2" destOrd="0" parTransId="{61DFC6DA-214F-4218-A3F5-EFCB8FBDCB29}" sibTransId="{6F0B6258-7C65-4FF6-8779-1EB0D0C1C74D}"/>
    <dgm:cxn modelId="{7AE4E45A-895A-4A0E-AA67-D0C9F8D11E29}" type="presOf" srcId="{7F49AFAF-AD29-4166-9895-0D8C900B4BBC}" destId="{04BDCB26-4508-45BE-933D-38BB9A373104}" srcOrd="0" destOrd="0" presId="urn:microsoft.com/office/officeart/2005/8/layout/hierarchy6"/>
    <dgm:cxn modelId="{FCEE4A82-6249-4821-87C4-5A16A87CDB4F}" type="presOf" srcId="{3A60906E-61FF-4A4E-98A1-24BDFB0FE085}" destId="{2C9B7011-8B88-41A8-B22B-D34518230565}" srcOrd="0" destOrd="0" presId="urn:microsoft.com/office/officeart/2005/8/layout/hierarchy6"/>
    <dgm:cxn modelId="{FE694CE7-14D1-4924-A868-5DFC11F9A717}" type="presOf" srcId="{528D9ADB-D33C-4F26-8331-F0B194061289}" destId="{2017F97A-5AF1-43CD-9B04-61415A1A4C07}" srcOrd="0" destOrd="0" presId="urn:microsoft.com/office/officeart/2005/8/layout/hierarchy6"/>
    <dgm:cxn modelId="{41E90875-992A-493D-B2D1-199AC3D34343}" type="presOf" srcId="{7D05A897-F407-4BC8-8E9B-EF2A59F797E9}" destId="{5F060A82-DF3C-49D6-AF32-77C371A64D70}" srcOrd="0" destOrd="0" presId="urn:microsoft.com/office/officeart/2005/8/layout/hierarchy6"/>
    <dgm:cxn modelId="{BB4521E0-3C1C-45E0-8A03-3A5BC6A63501}" srcId="{4205E927-FFEB-45A7-BAC5-A4FD9633F207}" destId="{0EC9D2AF-09E5-4230-80AE-33E6CCF0A160}" srcOrd="0" destOrd="0" parTransId="{7240BD91-C552-46BD-977D-8EA67052C3A2}" sibTransId="{666E4FF0-BCA4-4D3D-A6FF-3E17706F98D9}"/>
    <dgm:cxn modelId="{43336FC8-E5BE-4A89-8D1A-32395ECA4E57}" type="presOf" srcId="{43D37750-A772-4883-8ED4-3E66DA6B9201}" destId="{B2F53791-EB6E-4AA5-A62B-F18D91D6AE03}" srcOrd="1" destOrd="0" presId="urn:microsoft.com/office/officeart/2005/8/layout/hierarchy6"/>
    <dgm:cxn modelId="{8A35DE7B-037C-47BB-BAC0-6FEA3A971123}" type="presOf" srcId="{B95E9053-3D56-4E8D-8C48-EC3548717CC6}" destId="{B1299928-7109-46EA-AA98-6BC72199B3E6}" srcOrd="0" destOrd="0" presId="urn:microsoft.com/office/officeart/2005/8/layout/hierarchy6"/>
    <dgm:cxn modelId="{46B12EBE-15D3-47D7-B445-9C9BC899E2F1}" srcId="{14A040DF-3FF3-4CCE-AF9E-D058EC9684B4}" destId="{43D37750-A772-4883-8ED4-3E66DA6B9201}" srcOrd="4" destOrd="0" parTransId="{E5C75DD3-395A-4DB8-823A-30E10EA2145A}" sibTransId="{6B176C17-5DDD-4400-8279-42161C418036}"/>
    <dgm:cxn modelId="{30CC4D1C-200A-48B7-ABC7-7C3FE8043A58}" type="presOf" srcId="{F4F29D24-D301-438B-9763-1CDD638F9E66}" destId="{05203641-6E8D-4070-A8CD-7DB61B93C794}" srcOrd="0" destOrd="0" presId="urn:microsoft.com/office/officeart/2005/8/layout/hierarchy6"/>
    <dgm:cxn modelId="{11F2FEFD-19D1-4AD7-BCB2-7D198CC7B70D}" srcId="{4205E927-FFEB-45A7-BAC5-A4FD9633F207}" destId="{490FE79D-A629-4A7D-A41F-F08E9396A650}" srcOrd="3" destOrd="0" parTransId="{42082715-D850-4303-8577-981CACFD73A6}" sibTransId="{40746053-FEC4-493D-9C5E-9F8C45D819D8}"/>
    <dgm:cxn modelId="{EDB7BC18-7D99-48EB-8A3C-B4E09B386822}" srcId="{23652DDB-378E-4F6B-BCF1-2AEAD8CC349A}" destId="{E3D905E3-37B4-40A3-87F4-C584FA643CB3}" srcOrd="0" destOrd="0" parTransId="{1B8C7B6A-0836-41FC-BA42-8E8FE6ECE41F}" sibTransId="{4A27E49C-0459-4CAC-AD84-DAF34A09FA9B}"/>
    <dgm:cxn modelId="{A53F2DD0-43C0-445E-93A4-85CEDD242935}" type="presOf" srcId="{34E3ADE6-2625-45DB-A66E-97ECF92FFF38}" destId="{3203ED74-812E-4E3B-94C4-0443A6B220C9}" srcOrd="0" destOrd="0" presId="urn:microsoft.com/office/officeart/2005/8/layout/hierarchy6"/>
    <dgm:cxn modelId="{5DECF9A2-A458-4BD0-A5FF-B5639E68140F}" type="presOf" srcId="{4177345A-9715-462E-9127-544F2E4801E2}" destId="{ED3967BF-7A84-4A63-9E6B-7EBB1147B1E6}" srcOrd="0" destOrd="0" presId="urn:microsoft.com/office/officeart/2005/8/layout/hierarchy6"/>
    <dgm:cxn modelId="{56F7113D-E38D-4D5E-8DE7-9D4E0E7CA91F}" type="presOf" srcId="{34F38905-4874-4C18-A359-726FACCA4BD0}" destId="{14A61252-BAFA-466B-A05A-DF0F4C0DD15E}" srcOrd="0" destOrd="0" presId="urn:microsoft.com/office/officeart/2005/8/layout/hierarchy6"/>
    <dgm:cxn modelId="{AC62DE3D-FEC2-485E-9B23-2F38A7ABC64F}" type="presOf" srcId="{84CA460C-3265-4144-8E93-FB673298724D}" destId="{132865C6-3EF9-4EDC-83DE-182BC1BB6E65}" srcOrd="0" destOrd="0" presId="urn:microsoft.com/office/officeart/2005/8/layout/hierarchy6"/>
    <dgm:cxn modelId="{F3848E21-9836-4EA6-8547-F52B14EEF7F3}" type="presOf" srcId="{42082715-D850-4303-8577-981CACFD73A6}" destId="{AFF860BD-043B-4800-B287-0C62775065CE}" srcOrd="0" destOrd="0" presId="urn:microsoft.com/office/officeart/2005/8/layout/hierarchy6"/>
    <dgm:cxn modelId="{D0C81993-1533-4582-BAE6-062122DC8DE9}" srcId="{528D9ADB-D33C-4F26-8331-F0B194061289}" destId="{A7B94AFB-1B4F-4CEC-B6CF-8CA4B44B2DE0}" srcOrd="0" destOrd="0" parTransId="{ECC3888E-AACC-492A-BA12-9BD656C21E37}" sibTransId="{8451CB70-B2D6-49F9-82D9-F87689B68802}"/>
    <dgm:cxn modelId="{145A3BAA-3C26-41B3-A824-6246A784AB30}" type="presOf" srcId="{8EEE52C9-0CC1-436F-8BA0-E45104A1DC74}" destId="{2DD89FDB-CA8C-4778-B3A4-9847684E24A5}" srcOrd="0" destOrd="0" presId="urn:microsoft.com/office/officeart/2005/8/layout/hierarchy6"/>
    <dgm:cxn modelId="{6712B3F4-5F1F-4CDF-B89F-31FC835F2D89}" srcId="{655EE516-257A-4EDD-B99B-681FC368B20A}" destId="{E765E52F-36B0-414E-9841-7A32443C64A7}" srcOrd="1" destOrd="0" parTransId="{4DE761EF-FB70-45B7-B810-656FB11C537C}" sibTransId="{3F349BD9-C040-4500-A65D-E01DF02ADFE0}"/>
    <dgm:cxn modelId="{F5D9F086-7802-418F-9CBF-B72790A39171}" type="presOf" srcId="{4177345A-9715-462E-9127-544F2E4801E2}" destId="{33C5E9BB-EBC2-400E-89AA-5E8DB4B2D58F}" srcOrd="1" destOrd="0" presId="urn:microsoft.com/office/officeart/2005/8/layout/hierarchy6"/>
    <dgm:cxn modelId="{7BA7D137-E1AF-4328-8600-3687D946393F}" srcId="{14A040DF-3FF3-4CCE-AF9E-D058EC9684B4}" destId="{4205E927-FFEB-45A7-BAC5-A4FD9633F207}" srcOrd="0" destOrd="0" parTransId="{98EF6545-0EBE-4516-9435-7F87F6709A11}" sibTransId="{3071D16C-46F9-4CBB-B87F-FB60A03EA880}"/>
    <dgm:cxn modelId="{0A6AA84B-5E96-43E8-B851-F13BCA24CCEB}" type="presOf" srcId="{ECC3888E-AACC-492A-BA12-9BD656C21E37}" destId="{37F11413-B9AB-4F59-BED4-F2F94DCDF6BD}" srcOrd="0" destOrd="0" presId="urn:microsoft.com/office/officeart/2005/8/layout/hierarchy6"/>
    <dgm:cxn modelId="{629B025C-FEE9-4233-9B64-D99C2814AC3C}" srcId="{528D9ADB-D33C-4F26-8331-F0B194061289}" destId="{9DDE7644-7DF5-466C-B70F-30BDE38C34FE}" srcOrd="1" destOrd="0" parTransId="{BEACBF04-28F2-4818-B080-46B05D657E2C}" sibTransId="{D1D6D6EF-C6B0-4993-B701-86D36DDFA1D0}"/>
    <dgm:cxn modelId="{043C6908-6556-4F41-99D5-3ADD861BA058}" type="presOf" srcId="{61DFC6DA-214F-4218-A3F5-EFCB8FBDCB29}" destId="{054FFC3E-1DA9-49D1-AFA2-3C5186F25164}" srcOrd="0" destOrd="0" presId="urn:microsoft.com/office/officeart/2005/8/layout/hierarchy6"/>
    <dgm:cxn modelId="{A0B6BE4B-6E7C-4389-B72B-0DF3DBCD7360}" type="presOf" srcId="{E3D905E3-37B4-40A3-87F4-C584FA643CB3}" destId="{77B558A1-8267-4014-B120-6513DF6A9C20}" srcOrd="0" destOrd="0" presId="urn:microsoft.com/office/officeart/2005/8/layout/hierarchy6"/>
    <dgm:cxn modelId="{3245E7E8-FAF0-43D4-96E0-B1F59541990C}" type="presOf" srcId="{C09F4D1E-58B4-403B-9C6D-618F559D6D61}" destId="{D5B0102E-071A-41F7-BBB0-261050103E2A}" srcOrd="0" destOrd="0" presId="urn:microsoft.com/office/officeart/2005/8/layout/hierarchy6"/>
    <dgm:cxn modelId="{099C3A6A-B7F0-4049-A835-242013B0DCDD}" srcId="{528D9ADB-D33C-4F26-8331-F0B194061289}" destId="{7D05A897-F407-4BC8-8E9B-EF2A59F797E9}" srcOrd="3" destOrd="0" parTransId="{C93D1D49-FEE3-4E05-8D6D-198D39D19B87}" sibTransId="{E8EF0E1B-3122-4264-AE84-C6AC8752E4AF}"/>
    <dgm:cxn modelId="{86BDABA8-C10A-4C03-813B-5D655A33C2D8}" type="presOf" srcId="{082C1D11-0AEA-47A1-83A9-6A2AB36561CE}" destId="{9336AF21-7AEA-415E-918C-D702CCDF7DC3}" srcOrd="0" destOrd="0" presId="urn:microsoft.com/office/officeart/2005/8/layout/hierarchy6"/>
    <dgm:cxn modelId="{D5061C40-F565-49FF-991B-52EB82530139}" srcId="{D78969E5-68A7-4B1C-A7D0-EB7DB0FDED8F}" destId="{FD03D239-8146-4ADA-A69B-BE2BA1B20393}" srcOrd="0" destOrd="0" parTransId="{F86013E0-75B1-48EB-A8CA-1D8B76A8F3AD}" sibTransId="{99B03551-8B88-4090-A66A-A30A18B0C818}"/>
    <dgm:cxn modelId="{1DC4BAA5-3C6E-44CC-AE09-7AC5C1307D0D}" type="presOf" srcId="{C67CD34B-4D6F-4A9C-81C4-90B89674C17B}" destId="{C46C498A-63DF-43F6-9F98-C33B2EB807A5}" srcOrd="0" destOrd="0" presId="urn:microsoft.com/office/officeart/2005/8/layout/hierarchy6"/>
    <dgm:cxn modelId="{0822784C-A9EC-4B91-B43E-DC7C2FA3AA0F}" type="presOf" srcId="{88C0FBF5-32AF-4CBB-8E20-FB986BC2E8B5}" destId="{B825DF6D-0026-4023-A291-7EE901131743}" srcOrd="0" destOrd="0" presId="urn:microsoft.com/office/officeart/2005/8/layout/hierarchy6"/>
    <dgm:cxn modelId="{FC7EA37A-6DC8-463E-99F5-9D6172A5EB8D}" srcId="{528D9ADB-D33C-4F26-8331-F0B194061289}" destId="{C67CD34B-4D6F-4A9C-81C4-90B89674C17B}" srcOrd="4" destOrd="0" parTransId="{E803704C-B9C3-4467-A054-4B4C961ADC14}" sibTransId="{68D7C540-76DD-4765-8C8B-BF89ED0877C8}"/>
    <dgm:cxn modelId="{4CC3B2FE-2AB6-4B1A-AA46-907BA3C2EFD7}" srcId="{9AFCD54A-4257-434D-B285-89BE6E93F426}" destId="{466D42EB-4EAA-4450-82F6-1329C5816BAF}" srcOrd="0" destOrd="0" parTransId="{AC69DD8F-A213-4B6E-B3BB-70B62CDAFF68}" sibTransId="{1AB49874-8E3B-4A1D-8E31-67783A4D3B40}"/>
    <dgm:cxn modelId="{674E8AFC-AAB4-4CDE-9625-68B9108584B5}" type="presOf" srcId="{2E9D1FE9-1799-43C2-A792-34F48E47FAD7}" destId="{7FFBC84F-D8E8-4B56-A51B-C4261C24D10E}" srcOrd="0" destOrd="0" presId="urn:microsoft.com/office/officeart/2005/8/layout/hierarchy6"/>
    <dgm:cxn modelId="{BD461BE0-6E0B-4778-B34A-A09621019447}" type="presOf" srcId="{9120A991-EFEB-474F-9B89-A129519A20B1}" destId="{0CEB2171-2C7A-47A4-B8E3-C96964C9583A}" srcOrd="0" destOrd="0" presId="urn:microsoft.com/office/officeart/2005/8/layout/hierarchy6"/>
    <dgm:cxn modelId="{00B0FEE9-3A24-44DB-AEED-073E5393F528}" srcId="{14A040DF-3FF3-4CCE-AF9E-D058EC9684B4}" destId="{34F38905-4874-4C18-A359-726FACCA4BD0}" srcOrd="5" destOrd="0" parTransId="{943AE19C-B433-4F1C-841A-3E80CD7D06F8}" sibTransId="{12BCC5A6-C6B4-4557-88BD-D0442613FF3D}"/>
    <dgm:cxn modelId="{ED65E9A9-B317-4CDC-A0A9-6C15B2C2AFC4}" srcId="{FD03D239-8146-4ADA-A69B-BE2BA1B20393}" destId="{A3B3434D-CEE7-4C0A-ACEB-BB6FA5D856D8}" srcOrd="1" destOrd="0" parTransId="{1F565B50-AEA0-4A1F-896F-22FB9CB0094C}" sibTransId="{928A6FD8-7140-4EFB-8FDC-089AD183EB7B}"/>
    <dgm:cxn modelId="{1F9C6E07-4778-4E33-B5F7-2461778EDB0F}" srcId="{14A040DF-3FF3-4CCE-AF9E-D058EC9684B4}" destId="{B95E9053-3D56-4E8D-8C48-EC3548717CC6}" srcOrd="6" destOrd="0" parTransId="{CBD97324-A818-4DF0-9D9D-5EEEE75073A7}" sibTransId="{9CD56C4A-FBEA-4827-8016-A3BCE36518E6}"/>
    <dgm:cxn modelId="{7E5911B4-45DF-47A4-919E-B1DCBDCFFC73}" type="presOf" srcId="{490FE79D-A629-4A7D-A41F-F08E9396A650}" destId="{19251DC7-AA33-4E37-9D6C-4DD4AC4414FA}" srcOrd="0" destOrd="0" presId="urn:microsoft.com/office/officeart/2005/8/layout/hierarchy6"/>
    <dgm:cxn modelId="{2832DC3A-14CB-4690-A0D8-5C1DC6BA376E}" srcId="{4205E927-FFEB-45A7-BAC5-A4FD9633F207}" destId="{ADBE8D06-7532-42F8-8E8C-242FFB0D1D9D}" srcOrd="4" destOrd="0" parTransId="{082C1D11-0AEA-47A1-83A9-6A2AB36561CE}" sibTransId="{E9FD71A9-05FA-45F0-B65B-DF10E5A45E8C}"/>
    <dgm:cxn modelId="{3EE87C44-2AD4-4D06-84EE-54FA43B3E01A}" type="presOf" srcId="{9DDE7644-7DF5-466C-B70F-30BDE38C34FE}" destId="{BEFA3165-F02E-4965-BA60-7FDEBD934FF7}" srcOrd="0" destOrd="0" presId="urn:microsoft.com/office/officeart/2005/8/layout/hierarchy6"/>
    <dgm:cxn modelId="{9D613E12-7D8D-4DF9-B3BF-D6042DCF4FC2}" type="presOf" srcId="{F86013E0-75B1-48EB-A8CA-1D8B76A8F3AD}" destId="{4403E447-D09E-4DAC-AC46-53615E7F87F6}" srcOrd="0" destOrd="0" presId="urn:microsoft.com/office/officeart/2005/8/layout/hierarchy6"/>
    <dgm:cxn modelId="{B7A8462C-40D3-4133-A99E-CE4AC006C6A1}" srcId="{14A040DF-3FF3-4CCE-AF9E-D058EC9684B4}" destId="{4177345A-9715-462E-9127-544F2E4801E2}" srcOrd="8" destOrd="0" parTransId="{4C5008F3-BA92-416E-911E-9AC3D86CCE92}" sibTransId="{CC23BA09-BB8B-4D40-8DA2-0DD9BCCDF5AE}"/>
    <dgm:cxn modelId="{865761B2-545F-4868-8643-845F5E106CAE}" type="presOf" srcId="{41E63D1B-C4B5-4C6D-859E-4B4624C04FDD}" destId="{86B99D1B-BC06-4812-9D13-9A7670A363FE}" srcOrd="0" destOrd="0" presId="urn:microsoft.com/office/officeart/2005/8/layout/hierarchy6"/>
    <dgm:cxn modelId="{D6917344-5976-4796-B1C2-B34FB8C5126E}" type="presOf" srcId="{C86BE189-7CED-41D8-BF97-2DEFF1FAEFC1}" destId="{8F7312C7-F874-4AD1-91D6-74923F56D347}" srcOrd="0" destOrd="0" presId="urn:microsoft.com/office/officeart/2005/8/layout/hierarchy6"/>
    <dgm:cxn modelId="{2A6EAFB7-2F13-4459-BD35-C2BBE2976FDB}" srcId="{14A040DF-3FF3-4CCE-AF9E-D058EC9684B4}" destId="{04F40E67-048F-4B19-9C4C-B878CD30101E}" srcOrd="1" destOrd="0" parTransId="{720CDE15-F792-4ABE-9585-B2F554F472B5}" sibTransId="{6D72B42A-D962-4055-89F7-5949AFF145F6}"/>
    <dgm:cxn modelId="{59B8539C-A554-4CB8-AD57-79AC58B0E366}" type="presOf" srcId="{AC69DD8F-A213-4B6E-B3BB-70B62CDAFF68}" destId="{9526C455-0A74-46D8-8552-18C452C0517A}" srcOrd="0" destOrd="0" presId="urn:microsoft.com/office/officeart/2005/8/layout/hierarchy6"/>
    <dgm:cxn modelId="{2B131D87-22BB-4463-908F-F77224D95E28}" type="presOf" srcId="{D78969E5-68A7-4B1C-A7D0-EB7DB0FDED8F}" destId="{ADD8D2C9-067D-477F-B8AD-40CE40A55C01}" srcOrd="0" destOrd="0" presId="urn:microsoft.com/office/officeart/2005/8/layout/hierarchy6"/>
    <dgm:cxn modelId="{6805F091-F95F-4315-9B91-339F70BF1925}" type="presOf" srcId="{14A040DF-3FF3-4CCE-AF9E-D058EC9684B4}" destId="{0DBA0543-1F4A-4882-B743-0A21620E950F}" srcOrd="0" destOrd="0" presId="urn:microsoft.com/office/officeart/2005/8/layout/hierarchy6"/>
    <dgm:cxn modelId="{CFBA15CC-9935-4CE4-A707-1C015B32D4A1}" srcId="{9AFCD54A-4257-434D-B285-89BE6E93F426}" destId="{47576E3B-E6F0-48CA-A0C5-7502FA81E33A}" srcOrd="2" destOrd="0" parTransId="{99ACF652-D8DB-447A-86D9-062313F1FE26}" sibTransId="{4A9C3251-DEF9-483B-83DF-865B45F1372B}"/>
    <dgm:cxn modelId="{DE0697B9-9E2C-4396-B320-3DEC20F48B61}" type="presOf" srcId="{1B8C7B6A-0836-41FC-BA42-8E8FE6ECE41F}" destId="{A113FFDA-DD46-4579-BB81-EA1610902B4D}" srcOrd="0" destOrd="0" presId="urn:microsoft.com/office/officeart/2005/8/layout/hierarchy6"/>
    <dgm:cxn modelId="{4DA3AC3A-4B55-4884-80C5-0C64E32A134E}" srcId="{528D9ADB-D33C-4F26-8331-F0B194061289}" destId="{655EE516-257A-4EDD-B99B-681FC368B20A}" srcOrd="2" destOrd="0" parTransId="{21E9A462-4BA2-436C-B93C-3B031447DA84}" sibTransId="{C46DE143-4D74-4B2B-BFBA-17538B276232}"/>
    <dgm:cxn modelId="{16ED96E7-5370-4EEC-B492-FB7949B7C452}" type="presOf" srcId="{B95E9053-3D56-4E8D-8C48-EC3548717CC6}" destId="{96DA29E5-956F-48DA-A2AC-F14DC24DCB75}" srcOrd="1" destOrd="0" presId="urn:microsoft.com/office/officeart/2005/8/layout/hierarchy6"/>
    <dgm:cxn modelId="{6C273BE3-6993-452A-8846-DA5D5DD04F31}" type="presOf" srcId="{43D37750-A772-4883-8ED4-3E66DA6B9201}" destId="{DB12496E-D8C2-428C-BCAC-D93874E6BDB4}" srcOrd="0" destOrd="0" presId="urn:microsoft.com/office/officeart/2005/8/layout/hierarchy6"/>
    <dgm:cxn modelId="{01AA5F8D-3673-45A1-A3DC-20BE587480A4}" srcId="{655EE516-257A-4EDD-B99B-681FC368B20A}" destId="{9AFCD54A-4257-434D-B285-89BE6E93F426}" srcOrd="0" destOrd="0" parTransId="{34E3ADE6-2625-45DB-A66E-97ECF92FFF38}" sibTransId="{1E03F3CE-2DFA-451D-9324-024E53A0CB6A}"/>
    <dgm:cxn modelId="{1B0FC9AE-7E26-4D03-8FE6-D625CA5EAB99}" type="presOf" srcId="{C2A85661-E4B5-4811-8730-4DF8CFB89401}" destId="{91615A0F-A3AC-4244-860C-DFF1E0CDFF8A}" srcOrd="0" destOrd="0" presId="urn:microsoft.com/office/officeart/2005/8/layout/hierarchy6"/>
    <dgm:cxn modelId="{4212DBB0-DC30-4096-A143-5493E1E9A9C6}" type="presOf" srcId="{71C46AF8-D9C4-411C-800C-81191DDAB2CE}" destId="{C050DE02-A337-4644-8628-A8EDD7983A69}" srcOrd="1" destOrd="0" presId="urn:microsoft.com/office/officeart/2005/8/layout/hierarchy6"/>
    <dgm:cxn modelId="{4F6061BE-E00D-4170-BE3A-18A6A22AB8D9}" type="presOf" srcId="{E765E52F-36B0-414E-9841-7A32443C64A7}" destId="{513A6027-723D-474B-8B0D-CE7B3A4CF88F}" srcOrd="0" destOrd="0" presId="urn:microsoft.com/office/officeart/2005/8/layout/hierarchy6"/>
    <dgm:cxn modelId="{017795A6-8603-466D-9A7A-29BC6C566EC3}" type="presOf" srcId="{47576E3B-E6F0-48CA-A0C5-7502FA81E33A}" destId="{8A5CAC42-D1B9-44C1-A3E6-71E7DBDA72FA}" srcOrd="0" destOrd="0" presId="urn:microsoft.com/office/officeart/2005/8/layout/hierarchy6"/>
    <dgm:cxn modelId="{F0035710-6F48-489D-B884-6423FF7E1168}" type="presOf" srcId="{FD03D239-8146-4ADA-A69B-BE2BA1B20393}" destId="{0B79F5CB-12B1-40F6-BDF2-479251AEBCCA}" srcOrd="0" destOrd="0" presId="urn:microsoft.com/office/officeart/2005/8/layout/hierarchy6"/>
    <dgm:cxn modelId="{557B677B-83D9-42FC-A7DD-1818D5866260}" type="presOf" srcId="{04F40E67-048F-4B19-9C4C-B878CD30101E}" destId="{3837E007-36A1-4231-B25F-CBD17EAFA837}" srcOrd="1" destOrd="0" presId="urn:microsoft.com/office/officeart/2005/8/layout/hierarchy6"/>
    <dgm:cxn modelId="{81B7C6DF-568D-439F-AE54-0FBBD54AEC0F}" type="presOf" srcId="{A7B94AFB-1B4F-4CEC-B6CF-8CA4B44B2DE0}" destId="{3738CDA5-E015-438F-8ED9-AC383C7716C3}" srcOrd="0" destOrd="0" presId="urn:microsoft.com/office/officeart/2005/8/layout/hierarchy6"/>
    <dgm:cxn modelId="{E8B704AC-DCCB-4602-B0B1-F53BE7558448}" type="presOf" srcId="{23652DDB-378E-4F6B-BCF1-2AEAD8CC349A}" destId="{A5A9BFA3-11B7-4091-AAF1-8791BA4150B2}" srcOrd="0" destOrd="0" presId="urn:microsoft.com/office/officeart/2005/8/layout/hierarchy6"/>
    <dgm:cxn modelId="{E683F9D2-DA9B-4C3F-9697-A54DCBDDA86E}" type="presOf" srcId="{4DE761EF-FB70-45B7-B810-656FB11C537C}" destId="{4E153C33-021C-49E7-9BA8-3D8BF874C6D0}" srcOrd="0" destOrd="0" presId="urn:microsoft.com/office/officeart/2005/8/layout/hierarchy6"/>
    <dgm:cxn modelId="{8658F74B-F6F2-4439-986B-053FBE8BA66B}" type="presOf" srcId="{C93D1D49-FEE3-4E05-8D6D-198D39D19B87}" destId="{CC265404-1C56-4AC0-9FEB-EF8663A4C9EF}" srcOrd="0" destOrd="0" presId="urn:microsoft.com/office/officeart/2005/8/layout/hierarchy6"/>
    <dgm:cxn modelId="{DE95100A-8E70-4971-AB28-B2AB1DB2DAF0}" type="presParOf" srcId="{0DBA0543-1F4A-4882-B743-0A21620E950F}" destId="{41C6BB73-DE08-4D6E-B476-19B76EDF2407}" srcOrd="0" destOrd="0" presId="urn:microsoft.com/office/officeart/2005/8/layout/hierarchy6"/>
    <dgm:cxn modelId="{B3BFBCCF-BF45-4737-8569-03BD5C46A366}" type="presParOf" srcId="{41C6BB73-DE08-4D6E-B476-19B76EDF2407}" destId="{2A9FB81D-6868-424C-A367-B3038B8A54BB}" srcOrd="0" destOrd="0" presId="urn:microsoft.com/office/officeart/2005/8/layout/hierarchy6"/>
    <dgm:cxn modelId="{FF66F679-30F7-45A8-A9DE-D7C0B987B248}" type="presParOf" srcId="{41C6BB73-DE08-4D6E-B476-19B76EDF2407}" destId="{A75889DF-44FA-4807-AF6A-43D5E02161C7}" srcOrd="1" destOrd="0" presId="urn:microsoft.com/office/officeart/2005/8/layout/hierarchy6"/>
    <dgm:cxn modelId="{E0F7D232-523A-44A1-8F96-45C13D42C2C5}" type="presParOf" srcId="{A75889DF-44FA-4807-AF6A-43D5E02161C7}" destId="{074095DF-8E10-4D25-B028-820BB0F8F972}" srcOrd="0" destOrd="0" presId="urn:microsoft.com/office/officeart/2005/8/layout/hierarchy6"/>
    <dgm:cxn modelId="{F09DF857-ABCA-4F4A-9896-E503F3A5F697}" type="presParOf" srcId="{074095DF-8E10-4D25-B028-820BB0F8F972}" destId="{1B1A8F77-7A17-4B3A-B70B-1915A7E05881}" srcOrd="0" destOrd="0" presId="urn:microsoft.com/office/officeart/2005/8/layout/hierarchy6"/>
    <dgm:cxn modelId="{2CB77E2B-9775-4655-84D7-A442E21C6161}" type="presParOf" srcId="{074095DF-8E10-4D25-B028-820BB0F8F972}" destId="{117829E2-1EB3-47C9-8406-C1D0EBB1E8D3}" srcOrd="1" destOrd="0" presId="urn:microsoft.com/office/officeart/2005/8/layout/hierarchy6"/>
    <dgm:cxn modelId="{18E2B587-77A5-4159-83F0-134C06975510}" type="presParOf" srcId="{117829E2-1EB3-47C9-8406-C1D0EBB1E8D3}" destId="{F8EB11A8-F460-40D9-A041-F1BFA13D6C5C}" srcOrd="0" destOrd="0" presId="urn:microsoft.com/office/officeart/2005/8/layout/hierarchy6"/>
    <dgm:cxn modelId="{D7E68407-D6D7-43B7-94AA-B29964C1C056}" type="presParOf" srcId="{117829E2-1EB3-47C9-8406-C1D0EBB1E8D3}" destId="{6206E8FA-2B75-4C17-9FB4-0C6FF09D83EA}" srcOrd="1" destOrd="0" presId="urn:microsoft.com/office/officeart/2005/8/layout/hierarchy6"/>
    <dgm:cxn modelId="{01CF4A2C-B999-4186-838C-C45BC1E2270B}" type="presParOf" srcId="{6206E8FA-2B75-4C17-9FB4-0C6FF09D83EA}" destId="{3842D02A-BA2C-4874-91CE-8509A3D2A2FF}" srcOrd="0" destOrd="0" presId="urn:microsoft.com/office/officeart/2005/8/layout/hierarchy6"/>
    <dgm:cxn modelId="{F84B2BA4-E5B4-422B-9C67-3E35D1F5604C}" type="presParOf" srcId="{6206E8FA-2B75-4C17-9FB4-0C6FF09D83EA}" destId="{A01D5ED2-F231-49F0-89E9-063775A5306A}" srcOrd="1" destOrd="0" presId="urn:microsoft.com/office/officeart/2005/8/layout/hierarchy6"/>
    <dgm:cxn modelId="{33043F20-5C8C-48FD-B143-93E9461A38ED}" type="presParOf" srcId="{117829E2-1EB3-47C9-8406-C1D0EBB1E8D3}" destId="{04BDCB26-4508-45BE-933D-38BB9A373104}" srcOrd="2" destOrd="0" presId="urn:microsoft.com/office/officeart/2005/8/layout/hierarchy6"/>
    <dgm:cxn modelId="{CF8CE20C-A23F-4038-B66F-BD03C7D478BA}" type="presParOf" srcId="{117829E2-1EB3-47C9-8406-C1D0EBB1E8D3}" destId="{7EE17A2E-2E6A-446D-9BB7-380E3316E0DB}" srcOrd="3" destOrd="0" presId="urn:microsoft.com/office/officeart/2005/8/layout/hierarchy6"/>
    <dgm:cxn modelId="{771C81F5-2560-4818-8448-E7EA5EB52C6D}" type="presParOf" srcId="{7EE17A2E-2E6A-446D-9BB7-380E3316E0DB}" destId="{2C9B7011-8B88-41A8-B22B-D34518230565}" srcOrd="0" destOrd="0" presId="urn:microsoft.com/office/officeart/2005/8/layout/hierarchy6"/>
    <dgm:cxn modelId="{BD747A1E-6A70-4198-8BDA-19E60DBF9A32}" type="presParOf" srcId="{7EE17A2E-2E6A-446D-9BB7-380E3316E0DB}" destId="{EFE96E2C-69EB-456D-BC63-58AFCE1FD7DC}" srcOrd="1" destOrd="0" presId="urn:microsoft.com/office/officeart/2005/8/layout/hierarchy6"/>
    <dgm:cxn modelId="{31F1DAB8-F654-4A73-9B52-5D879B89F909}" type="presParOf" srcId="{117829E2-1EB3-47C9-8406-C1D0EBB1E8D3}" destId="{054FFC3E-1DA9-49D1-AFA2-3C5186F25164}" srcOrd="4" destOrd="0" presId="urn:microsoft.com/office/officeart/2005/8/layout/hierarchy6"/>
    <dgm:cxn modelId="{9494B3C0-63BF-4B81-9AD2-BD41A21DDA65}" type="presParOf" srcId="{117829E2-1EB3-47C9-8406-C1D0EBB1E8D3}" destId="{1D42C49F-3393-4A5D-B1BF-DD102CFE2ECA}" srcOrd="5" destOrd="0" presId="urn:microsoft.com/office/officeart/2005/8/layout/hierarchy6"/>
    <dgm:cxn modelId="{06025094-08F2-4519-8295-FDD39F15926F}" type="presParOf" srcId="{1D42C49F-3393-4A5D-B1BF-DD102CFE2ECA}" destId="{A5A9BFA3-11B7-4091-AAF1-8791BA4150B2}" srcOrd="0" destOrd="0" presId="urn:microsoft.com/office/officeart/2005/8/layout/hierarchy6"/>
    <dgm:cxn modelId="{9A96171B-5B3D-4608-9ACC-60735B762015}" type="presParOf" srcId="{1D42C49F-3393-4A5D-B1BF-DD102CFE2ECA}" destId="{6CF3E2B8-880D-4BBD-9836-4C90B346FB16}" srcOrd="1" destOrd="0" presId="urn:microsoft.com/office/officeart/2005/8/layout/hierarchy6"/>
    <dgm:cxn modelId="{88E0C013-2822-4D7E-8E87-347B4FBB2C39}" type="presParOf" srcId="{6CF3E2B8-880D-4BBD-9836-4C90B346FB16}" destId="{A113FFDA-DD46-4579-BB81-EA1610902B4D}" srcOrd="0" destOrd="0" presId="urn:microsoft.com/office/officeart/2005/8/layout/hierarchy6"/>
    <dgm:cxn modelId="{52C660B3-1FA0-49AC-AA17-0614AE810C55}" type="presParOf" srcId="{6CF3E2B8-880D-4BBD-9836-4C90B346FB16}" destId="{7EB74A82-CABF-4915-9278-7F92B324290E}" srcOrd="1" destOrd="0" presId="urn:microsoft.com/office/officeart/2005/8/layout/hierarchy6"/>
    <dgm:cxn modelId="{4DDC0F25-FAC5-4012-B89C-8BA26EB9B4CA}" type="presParOf" srcId="{7EB74A82-CABF-4915-9278-7F92B324290E}" destId="{77B558A1-8267-4014-B120-6513DF6A9C20}" srcOrd="0" destOrd="0" presId="urn:microsoft.com/office/officeart/2005/8/layout/hierarchy6"/>
    <dgm:cxn modelId="{B0097E5E-0ADC-45D6-B872-A014218B13DD}" type="presParOf" srcId="{7EB74A82-CABF-4915-9278-7F92B324290E}" destId="{F5B0D481-BDB0-45A4-BA68-6C61A2C69A1E}" srcOrd="1" destOrd="0" presId="urn:microsoft.com/office/officeart/2005/8/layout/hierarchy6"/>
    <dgm:cxn modelId="{008F6293-047A-489E-A409-D58C0D3E04FF}" type="presParOf" srcId="{6CF3E2B8-880D-4BBD-9836-4C90B346FB16}" destId="{D5B0102E-071A-41F7-BBB0-261050103E2A}" srcOrd="2" destOrd="0" presId="urn:microsoft.com/office/officeart/2005/8/layout/hierarchy6"/>
    <dgm:cxn modelId="{64507EC2-D944-4276-993F-BABFAFE68301}" type="presParOf" srcId="{6CF3E2B8-880D-4BBD-9836-4C90B346FB16}" destId="{C30FF78C-F957-4AD2-9677-7A21800B5C0A}" srcOrd="3" destOrd="0" presId="urn:microsoft.com/office/officeart/2005/8/layout/hierarchy6"/>
    <dgm:cxn modelId="{EE75A137-FE06-4E9E-A792-CC34B1BEE68C}" type="presParOf" srcId="{C30FF78C-F957-4AD2-9677-7A21800B5C0A}" destId="{ADD8D2C9-067D-477F-B8AD-40CE40A55C01}" srcOrd="0" destOrd="0" presId="urn:microsoft.com/office/officeart/2005/8/layout/hierarchy6"/>
    <dgm:cxn modelId="{9606BB24-9A57-4015-9647-BD13A8EAC87D}" type="presParOf" srcId="{C30FF78C-F957-4AD2-9677-7A21800B5C0A}" destId="{0EBAC6C0-C546-40FA-A3D9-4ABD71E36691}" srcOrd="1" destOrd="0" presId="urn:microsoft.com/office/officeart/2005/8/layout/hierarchy6"/>
    <dgm:cxn modelId="{C2783902-5B25-4317-BF8D-14880939F01C}" type="presParOf" srcId="{0EBAC6C0-C546-40FA-A3D9-4ABD71E36691}" destId="{4403E447-D09E-4DAC-AC46-53615E7F87F6}" srcOrd="0" destOrd="0" presId="urn:microsoft.com/office/officeart/2005/8/layout/hierarchy6"/>
    <dgm:cxn modelId="{29B00367-7587-4EA6-A353-12046C604D18}" type="presParOf" srcId="{0EBAC6C0-C546-40FA-A3D9-4ABD71E36691}" destId="{61DD1D9C-BD36-4C7C-ADE3-5B0D12710727}" srcOrd="1" destOrd="0" presId="urn:microsoft.com/office/officeart/2005/8/layout/hierarchy6"/>
    <dgm:cxn modelId="{99E99242-9988-4BBA-9A8F-CCAAC18C0FDC}" type="presParOf" srcId="{61DD1D9C-BD36-4C7C-ADE3-5B0D12710727}" destId="{0B79F5CB-12B1-40F6-BDF2-479251AEBCCA}" srcOrd="0" destOrd="0" presId="urn:microsoft.com/office/officeart/2005/8/layout/hierarchy6"/>
    <dgm:cxn modelId="{E0A4359D-8B99-4393-B932-B47916544C62}" type="presParOf" srcId="{61DD1D9C-BD36-4C7C-ADE3-5B0D12710727}" destId="{9C55F602-1355-472F-9DAB-19A4FF9D341A}" srcOrd="1" destOrd="0" presId="urn:microsoft.com/office/officeart/2005/8/layout/hierarchy6"/>
    <dgm:cxn modelId="{5F13F4C3-1040-490D-9A9F-608069FE91C4}" type="presParOf" srcId="{9C55F602-1355-472F-9DAB-19A4FF9D341A}" destId="{86B99D1B-BC06-4812-9D13-9A7670A363FE}" srcOrd="0" destOrd="0" presId="urn:microsoft.com/office/officeart/2005/8/layout/hierarchy6"/>
    <dgm:cxn modelId="{6CE459E0-436A-41D7-BADD-4F0E8A596C66}" type="presParOf" srcId="{9C55F602-1355-472F-9DAB-19A4FF9D341A}" destId="{7185067E-F346-43DB-8DC0-E442F2D30407}" srcOrd="1" destOrd="0" presId="urn:microsoft.com/office/officeart/2005/8/layout/hierarchy6"/>
    <dgm:cxn modelId="{56B887E5-8477-4D2B-9663-CDF68ED6A7A4}" type="presParOf" srcId="{7185067E-F346-43DB-8DC0-E442F2D30407}" destId="{09AE2F3E-8447-4135-9373-E21B15ADF6A1}" srcOrd="0" destOrd="0" presId="urn:microsoft.com/office/officeart/2005/8/layout/hierarchy6"/>
    <dgm:cxn modelId="{DC1B35C7-2A20-420F-ADF2-AD88AB40ECC1}" type="presParOf" srcId="{7185067E-F346-43DB-8DC0-E442F2D30407}" destId="{3EE360BE-32C7-4C27-B5E0-33ED7EE971B6}" srcOrd="1" destOrd="0" presId="urn:microsoft.com/office/officeart/2005/8/layout/hierarchy6"/>
    <dgm:cxn modelId="{243485A0-7ED7-48B3-87FA-F0ADDCA1D6EC}" type="presParOf" srcId="{9C55F602-1355-472F-9DAB-19A4FF9D341A}" destId="{E6AFAFB2-518F-4867-8770-F551D757DB9C}" srcOrd="2" destOrd="0" presId="urn:microsoft.com/office/officeart/2005/8/layout/hierarchy6"/>
    <dgm:cxn modelId="{F42CF46D-EF91-40D6-AE57-E3C86135B0EB}" type="presParOf" srcId="{9C55F602-1355-472F-9DAB-19A4FF9D341A}" destId="{31D49A0A-4653-4A67-9BB8-C5B72F564612}" srcOrd="3" destOrd="0" presId="urn:microsoft.com/office/officeart/2005/8/layout/hierarchy6"/>
    <dgm:cxn modelId="{44266F71-753A-4B8F-A77D-8F5D4763AE7A}" type="presParOf" srcId="{31D49A0A-4653-4A67-9BB8-C5B72F564612}" destId="{806A03FF-42BC-4944-B30C-DE2627311F13}" srcOrd="0" destOrd="0" presId="urn:microsoft.com/office/officeart/2005/8/layout/hierarchy6"/>
    <dgm:cxn modelId="{776964DE-6839-45D7-B6E6-9AF112E3A660}" type="presParOf" srcId="{31D49A0A-4653-4A67-9BB8-C5B72F564612}" destId="{A0F8C0E5-7BC6-4099-AC99-49EFEEDF5586}" srcOrd="1" destOrd="0" presId="urn:microsoft.com/office/officeart/2005/8/layout/hierarchy6"/>
    <dgm:cxn modelId="{0E822D97-9180-4D99-9830-C2B022FDA731}" type="presParOf" srcId="{9C55F602-1355-472F-9DAB-19A4FF9D341A}" destId="{B825DF6D-0026-4023-A291-7EE901131743}" srcOrd="4" destOrd="0" presId="urn:microsoft.com/office/officeart/2005/8/layout/hierarchy6"/>
    <dgm:cxn modelId="{11676404-4255-431B-A6A5-AF6A725B00A5}" type="presParOf" srcId="{9C55F602-1355-472F-9DAB-19A4FF9D341A}" destId="{77B33B32-DE85-4155-8975-2074978B9D3F}" srcOrd="5" destOrd="0" presId="urn:microsoft.com/office/officeart/2005/8/layout/hierarchy6"/>
    <dgm:cxn modelId="{DE9EA4C4-0485-4CA0-8EB8-D1BA5C370988}" type="presParOf" srcId="{77B33B32-DE85-4155-8975-2074978B9D3F}" destId="{2017F97A-5AF1-43CD-9B04-61415A1A4C07}" srcOrd="0" destOrd="0" presId="urn:microsoft.com/office/officeart/2005/8/layout/hierarchy6"/>
    <dgm:cxn modelId="{E7D6AEC9-D672-4AF4-800A-937468EE7E94}" type="presParOf" srcId="{77B33B32-DE85-4155-8975-2074978B9D3F}" destId="{3F8D2C73-6085-4688-834D-CB1BE3338EF9}" srcOrd="1" destOrd="0" presId="urn:microsoft.com/office/officeart/2005/8/layout/hierarchy6"/>
    <dgm:cxn modelId="{DBC1BA24-C6A0-4368-AE86-74C1C4ED2ECA}" type="presParOf" srcId="{3F8D2C73-6085-4688-834D-CB1BE3338EF9}" destId="{37F11413-B9AB-4F59-BED4-F2F94DCDF6BD}" srcOrd="0" destOrd="0" presId="urn:microsoft.com/office/officeart/2005/8/layout/hierarchy6"/>
    <dgm:cxn modelId="{2AD8238D-80D4-424E-9E0C-0FC182C4AFE3}" type="presParOf" srcId="{3F8D2C73-6085-4688-834D-CB1BE3338EF9}" destId="{DF988141-E707-498D-A24A-31B40730FCF2}" srcOrd="1" destOrd="0" presId="urn:microsoft.com/office/officeart/2005/8/layout/hierarchy6"/>
    <dgm:cxn modelId="{2DAAFA37-2A75-46EE-9492-42B4D6C1B3B1}" type="presParOf" srcId="{DF988141-E707-498D-A24A-31B40730FCF2}" destId="{3738CDA5-E015-438F-8ED9-AC383C7716C3}" srcOrd="0" destOrd="0" presId="urn:microsoft.com/office/officeart/2005/8/layout/hierarchy6"/>
    <dgm:cxn modelId="{AB20F1D6-2C41-45F8-AA13-2AC511979E04}" type="presParOf" srcId="{DF988141-E707-498D-A24A-31B40730FCF2}" destId="{D3357926-AED2-493E-955D-6CB0158035EE}" srcOrd="1" destOrd="0" presId="urn:microsoft.com/office/officeart/2005/8/layout/hierarchy6"/>
    <dgm:cxn modelId="{83E05D9E-24BE-4A46-B9BC-ED261E136FB0}" type="presParOf" srcId="{3F8D2C73-6085-4688-834D-CB1BE3338EF9}" destId="{8E7D6BB2-1222-444D-A410-CA771C05B6F0}" srcOrd="2" destOrd="0" presId="urn:microsoft.com/office/officeart/2005/8/layout/hierarchy6"/>
    <dgm:cxn modelId="{8875CAA0-8E02-4AE6-B99F-C9457677C831}" type="presParOf" srcId="{3F8D2C73-6085-4688-834D-CB1BE3338EF9}" destId="{F777603C-9683-4F2F-8836-97A2151F20E9}" srcOrd="3" destOrd="0" presId="urn:microsoft.com/office/officeart/2005/8/layout/hierarchy6"/>
    <dgm:cxn modelId="{9E705D9F-161A-4B9D-A860-50E4241E2623}" type="presParOf" srcId="{F777603C-9683-4F2F-8836-97A2151F20E9}" destId="{BEFA3165-F02E-4965-BA60-7FDEBD934FF7}" srcOrd="0" destOrd="0" presId="urn:microsoft.com/office/officeart/2005/8/layout/hierarchy6"/>
    <dgm:cxn modelId="{0E47964F-0320-4643-AD1F-C6E19F1ECF1D}" type="presParOf" srcId="{F777603C-9683-4F2F-8836-97A2151F20E9}" destId="{8FE803A4-53FB-40F1-A2BA-194AE53CA051}" srcOrd="1" destOrd="0" presId="urn:microsoft.com/office/officeart/2005/8/layout/hierarchy6"/>
    <dgm:cxn modelId="{F402C5D5-F23B-4ED3-A6A4-D3072FD20943}" type="presParOf" srcId="{3F8D2C73-6085-4688-834D-CB1BE3338EF9}" destId="{4D6CF4AE-332F-47CF-9DF5-D768C5E589F6}" srcOrd="4" destOrd="0" presId="urn:microsoft.com/office/officeart/2005/8/layout/hierarchy6"/>
    <dgm:cxn modelId="{EF1DF1CE-518A-4809-BE70-6962B8D7A0E6}" type="presParOf" srcId="{3F8D2C73-6085-4688-834D-CB1BE3338EF9}" destId="{48C22C01-4E36-48C5-8714-9D01D48F6BA9}" srcOrd="5" destOrd="0" presId="urn:microsoft.com/office/officeart/2005/8/layout/hierarchy6"/>
    <dgm:cxn modelId="{A6EF4CF5-5D41-44D5-91F0-0A6F352EE6E6}" type="presParOf" srcId="{48C22C01-4E36-48C5-8714-9D01D48F6BA9}" destId="{0DEEDFB8-3786-4114-BFAC-FE7D3311394D}" srcOrd="0" destOrd="0" presId="urn:microsoft.com/office/officeart/2005/8/layout/hierarchy6"/>
    <dgm:cxn modelId="{55F8E20D-7840-4128-ADC2-617128DB4E90}" type="presParOf" srcId="{48C22C01-4E36-48C5-8714-9D01D48F6BA9}" destId="{8A0BDDCA-78D8-434E-A7AE-98870AC0F84B}" srcOrd="1" destOrd="0" presId="urn:microsoft.com/office/officeart/2005/8/layout/hierarchy6"/>
    <dgm:cxn modelId="{9D92308F-53A5-4D19-85F1-B0D61D0A1FC9}" type="presParOf" srcId="{8A0BDDCA-78D8-434E-A7AE-98870AC0F84B}" destId="{3203ED74-812E-4E3B-94C4-0443A6B220C9}" srcOrd="0" destOrd="0" presId="urn:microsoft.com/office/officeart/2005/8/layout/hierarchy6"/>
    <dgm:cxn modelId="{858259BF-3D2D-4959-BECD-9024E2F9CEF6}" type="presParOf" srcId="{8A0BDDCA-78D8-434E-A7AE-98870AC0F84B}" destId="{FE7FE35B-4B58-4575-8F1C-F6B97B5AF856}" srcOrd="1" destOrd="0" presId="urn:microsoft.com/office/officeart/2005/8/layout/hierarchy6"/>
    <dgm:cxn modelId="{9BEB1008-65E7-4F1C-B22E-AE3EA9944D76}" type="presParOf" srcId="{FE7FE35B-4B58-4575-8F1C-F6B97B5AF856}" destId="{7471EF4A-547F-4359-AD38-4D23BA6B161E}" srcOrd="0" destOrd="0" presId="urn:microsoft.com/office/officeart/2005/8/layout/hierarchy6"/>
    <dgm:cxn modelId="{C35C943F-E5E8-4685-9E13-5EE81CA68EC1}" type="presParOf" srcId="{FE7FE35B-4B58-4575-8F1C-F6B97B5AF856}" destId="{5DEB42BE-BBB7-44E5-81CF-724385113363}" srcOrd="1" destOrd="0" presId="urn:microsoft.com/office/officeart/2005/8/layout/hierarchy6"/>
    <dgm:cxn modelId="{01A4F6A8-70CE-4EDD-A114-272ADA40D103}" type="presParOf" srcId="{5DEB42BE-BBB7-44E5-81CF-724385113363}" destId="{9526C455-0A74-46D8-8552-18C452C0517A}" srcOrd="0" destOrd="0" presId="urn:microsoft.com/office/officeart/2005/8/layout/hierarchy6"/>
    <dgm:cxn modelId="{890494BD-4CDB-4D08-8FA7-24BDB64576C7}" type="presParOf" srcId="{5DEB42BE-BBB7-44E5-81CF-724385113363}" destId="{EFF3B50D-8749-41CB-B681-C2C4A0408E73}" srcOrd="1" destOrd="0" presId="urn:microsoft.com/office/officeart/2005/8/layout/hierarchy6"/>
    <dgm:cxn modelId="{8158335D-4DCE-492E-9DF5-98B52F21C004}" type="presParOf" srcId="{EFF3B50D-8749-41CB-B681-C2C4A0408E73}" destId="{0CE40350-99EE-4EA6-B8F4-6DF299CB1B7D}" srcOrd="0" destOrd="0" presId="urn:microsoft.com/office/officeart/2005/8/layout/hierarchy6"/>
    <dgm:cxn modelId="{64CCA381-B16C-4D56-9F02-37CE177AF419}" type="presParOf" srcId="{EFF3B50D-8749-41CB-B681-C2C4A0408E73}" destId="{A48B0265-3979-40B0-AD02-9D6F9F3BFD3E}" srcOrd="1" destOrd="0" presId="urn:microsoft.com/office/officeart/2005/8/layout/hierarchy6"/>
    <dgm:cxn modelId="{43165A00-0548-4D52-9314-D65A0FE0DCA5}" type="presParOf" srcId="{5DEB42BE-BBB7-44E5-81CF-724385113363}" destId="{0CEB2171-2C7A-47A4-B8E3-C96964C9583A}" srcOrd="2" destOrd="0" presId="urn:microsoft.com/office/officeart/2005/8/layout/hierarchy6"/>
    <dgm:cxn modelId="{3E1514E2-4BFE-48A7-9FF0-44D74FB05E7D}" type="presParOf" srcId="{5DEB42BE-BBB7-44E5-81CF-724385113363}" destId="{626C536A-EC06-4531-B7CF-CC0861FC7832}" srcOrd="3" destOrd="0" presId="urn:microsoft.com/office/officeart/2005/8/layout/hierarchy6"/>
    <dgm:cxn modelId="{0F8D1EBB-E689-463F-A357-EBC9D53022CF}" type="presParOf" srcId="{626C536A-EC06-4531-B7CF-CC0861FC7832}" destId="{4189BED2-7ABB-4CDF-AD97-6D9E9EB65D04}" srcOrd="0" destOrd="0" presId="urn:microsoft.com/office/officeart/2005/8/layout/hierarchy6"/>
    <dgm:cxn modelId="{2CF19107-0416-40C2-B031-B5E9BB26AF90}" type="presParOf" srcId="{626C536A-EC06-4531-B7CF-CC0861FC7832}" destId="{C72AE682-38FF-4C0B-B90D-3E2CC90CEC91}" srcOrd="1" destOrd="0" presId="urn:microsoft.com/office/officeart/2005/8/layout/hierarchy6"/>
    <dgm:cxn modelId="{7492F878-3BEF-409B-B5E8-66425733E47C}" type="presParOf" srcId="{5DEB42BE-BBB7-44E5-81CF-724385113363}" destId="{B9659525-4A47-47A7-ACBA-A8B69977C9BC}" srcOrd="4" destOrd="0" presId="urn:microsoft.com/office/officeart/2005/8/layout/hierarchy6"/>
    <dgm:cxn modelId="{52C7CA11-849B-44AB-9154-B500E5196B2B}" type="presParOf" srcId="{5DEB42BE-BBB7-44E5-81CF-724385113363}" destId="{222704EE-A693-4EBB-80EC-0CEC3080D8EF}" srcOrd="5" destOrd="0" presId="urn:microsoft.com/office/officeart/2005/8/layout/hierarchy6"/>
    <dgm:cxn modelId="{CD5891DB-CED4-4C08-92A2-76DAF07AE1B9}" type="presParOf" srcId="{222704EE-A693-4EBB-80EC-0CEC3080D8EF}" destId="{8A5CAC42-D1B9-44C1-A3E6-71E7DBDA72FA}" srcOrd="0" destOrd="0" presId="urn:microsoft.com/office/officeart/2005/8/layout/hierarchy6"/>
    <dgm:cxn modelId="{FA0AFBD8-D69B-42C5-A23B-F1CDECD0A35A}" type="presParOf" srcId="{222704EE-A693-4EBB-80EC-0CEC3080D8EF}" destId="{27DC0C87-399F-475D-8328-315697EFE4BF}" srcOrd="1" destOrd="0" presId="urn:microsoft.com/office/officeart/2005/8/layout/hierarchy6"/>
    <dgm:cxn modelId="{76008871-E44B-4CCC-AAAC-5D8229D67B4B}" type="presParOf" srcId="{8A0BDDCA-78D8-434E-A7AE-98870AC0F84B}" destId="{4E153C33-021C-49E7-9BA8-3D8BF874C6D0}" srcOrd="2" destOrd="0" presId="urn:microsoft.com/office/officeart/2005/8/layout/hierarchy6"/>
    <dgm:cxn modelId="{0D4067A5-CD07-4276-B253-4B3C259ADFC4}" type="presParOf" srcId="{8A0BDDCA-78D8-434E-A7AE-98870AC0F84B}" destId="{0ECACF63-2DA4-4192-B188-8CBD070DB505}" srcOrd="3" destOrd="0" presId="urn:microsoft.com/office/officeart/2005/8/layout/hierarchy6"/>
    <dgm:cxn modelId="{17821010-687F-4274-B001-0C90DE7A51AB}" type="presParOf" srcId="{0ECACF63-2DA4-4192-B188-8CBD070DB505}" destId="{513A6027-723D-474B-8B0D-CE7B3A4CF88F}" srcOrd="0" destOrd="0" presId="urn:microsoft.com/office/officeart/2005/8/layout/hierarchy6"/>
    <dgm:cxn modelId="{3D21E043-1F76-4914-B2C6-2D10A9AFF6D0}" type="presParOf" srcId="{0ECACF63-2DA4-4192-B188-8CBD070DB505}" destId="{463180BB-F61D-4A15-BA44-208458409E21}" srcOrd="1" destOrd="0" presId="urn:microsoft.com/office/officeart/2005/8/layout/hierarchy6"/>
    <dgm:cxn modelId="{E52A515F-BFCF-48AD-9EBF-2B2BE5AC7EC7}" type="presParOf" srcId="{3F8D2C73-6085-4688-834D-CB1BE3338EF9}" destId="{CC265404-1C56-4AC0-9FEB-EF8663A4C9EF}" srcOrd="6" destOrd="0" presId="urn:microsoft.com/office/officeart/2005/8/layout/hierarchy6"/>
    <dgm:cxn modelId="{2EE7D48D-26A6-4B73-A3CF-7BB14EE02E18}" type="presParOf" srcId="{3F8D2C73-6085-4688-834D-CB1BE3338EF9}" destId="{D9623C4F-62B2-4BCE-9A00-608AA7AFDC00}" srcOrd="7" destOrd="0" presId="urn:microsoft.com/office/officeart/2005/8/layout/hierarchy6"/>
    <dgm:cxn modelId="{3955CCF2-577D-4E20-8E2D-D1765A1C28F8}" type="presParOf" srcId="{D9623C4F-62B2-4BCE-9A00-608AA7AFDC00}" destId="{5F060A82-DF3C-49D6-AF32-77C371A64D70}" srcOrd="0" destOrd="0" presId="urn:microsoft.com/office/officeart/2005/8/layout/hierarchy6"/>
    <dgm:cxn modelId="{6CB3ABDF-CBFF-436D-A75A-9165C8BC7FE8}" type="presParOf" srcId="{D9623C4F-62B2-4BCE-9A00-608AA7AFDC00}" destId="{200FAF52-2FD0-49EB-813B-2098EBE190F3}" srcOrd="1" destOrd="0" presId="urn:microsoft.com/office/officeart/2005/8/layout/hierarchy6"/>
    <dgm:cxn modelId="{934613AF-8F81-4611-B783-0743FECEE2AD}" type="presParOf" srcId="{3F8D2C73-6085-4688-834D-CB1BE3338EF9}" destId="{A6EC8790-E5B0-48BE-8537-9276E082A2BC}" srcOrd="8" destOrd="0" presId="urn:microsoft.com/office/officeart/2005/8/layout/hierarchy6"/>
    <dgm:cxn modelId="{F588D727-60E3-4569-BC85-3EA6F77F18BD}" type="presParOf" srcId="{3F8D2C73-6085-4688-834D-CB1BE3338EF9}" destId="{20DC5D5A-32F2-4460-865D-5C7BB3DB3ABD}" srcOrd="9" destOrd="0" presId="urn:microsoft.com/office/officeart/2005/8/layout/hierarchy6"/>
    <dgm:cxn modelId="{AF52F1DC-C359-49B0-8E85-D15CBAFA1D99}" type="presParOf" srcId="{20DC5D5A-32F2-4460-865D-5C7BB3DB3ABD}" destId="{C46C498A-63DF-43F6-9F98-C33B2EB807A5}" srcOrd="0" destOrd="0" presId="urn:microsoft.com/office/officeart/2005/8/layout/hierarchy6"/>
    <dgm:cxn modelId="{77C7A05F-1808-4329-BBC1-B4719B246CAB}" type="presParOf" srcId="{20DC5D5A-32F2-4460-865D-5C7BB3DB3ABD}" destId="{04797B68-B044-43B1-9123-83EEECD13648}" srcOrd="1" destOrd="0" presId="urn:microsoft.com/office/officeart/2005/8/layout/hierarchy6"/>
    <dgm:cxn modelId="{CDE49AC0-7EA4-446F-BD08-D9EE75985111}" type="presParOf" srcId="{9C55F602-1355-472F-9DAB-19A4FF9D341A}" destId="{05203641-6E8D-4070-A8CD-7DB61B93C794}" srcOrd="6" destOrd="0" presId="urn:microsoft.com/office/officeart/2005/8/layout/hierarchy6"/>
    <dgm:cxn modelId="{F86D7D04-E7C1-4CE1-A651-07500226919D}" type="presParOf" srcId="{9C55F602-1355-472F-9DAB-19A4FF9D341A}" destId="{C29D81D6-4EB0-4907-8763-FB7B8256BE19}" srcOrd="7" destOrd="0" presId="urn:microsoft.com/office/officeart/2005/8/layout/hierarchy6"/>
    <dgm:cxn modelId="{A4ABEA6D-DA36-457F-87B2-E25D73DF9CD5}" type="presParOf" srcId="{C29D81D6-4EB0-4907-8763-FB7B8256BE19}" destId="{8134B25B-A611-4BDC-9469-CCAA86464042}" srcOrd="0" destOrd="0" presId="urn:microsoft.com/office/officeart/2005/8/layout/hierarchy6"/>
    <dgm:cxn modelId="{6E44F1A1-9C8B-42B4-97AC-3CFBCDEAA5AB}" type="presParOf" srcId="{C29D81D6-4EB0-4907-8763-FB7B8256BE19}" destId="{D22894E8-B607-42E3-B279-575D19C8EDE8}" srcOrd="1" destOrd="0" presId="urn:microsoft.com/office/officeart/2005/8/layout/hierarchy6"/>
    <dgm:cxn modelId="{EFE51ED5-20AD-47E3-9CAA-B1D53CB38175}" type="presParOf" srcId="{9C55F602-1355-472F-9DAB-19A4FF9D341A}" destId="{7FFBC84F-D8E8-4B56-A51B-C4261C24D10E}" srcOrd="8" destOrd="0" presId="urn:microsoft.com/office/officeart/2005/8/layout/hierarchy6"/>
    <dgm:cxn modelId="{E122B03A-C618-4D5C-8E89-EDB85343FF57}" type="presParOf" srcId="{9C55F602-1355-472F-9DAB-19A4FF9D341A}" destId="{1A8CEA05-21B3-433A-98B2-7D09D7194350}" srcOrd="9" destOrd="0" presId="urn:microsoft.com/office/officeart/2005/8/layout/hierarchy6"/>
    <dgm:cxn modelId="{066BBF94-E2C4-4D4E-83CE-6A875AAF7575}" type="presParOf" srcId="{1A8CEA05-21B3-433A-98B2-7D09D7194350}" destId="{8F7312C7-F874-4AD1-91D6-74923F56D347}" srcOrd="0" destOrd="0" presId="urn:microsoft.com/office/officeart/2005/8/layout/hierarchy6"/>
    <dgm:cxn modelId="{51D0E33D-CAB3-404F-A77C-CC3B0590F557}" type="presParOf" srcId="{1A8CEA05-21B3-433A-98B2-7D09D7194350}" destId="{0F409C5F-A289-46E5-B89B-2EDB91A26FDB}" srcOrd="1" destOrd="0" presId="urn:microsoft.com/office/officeart/2005/8/layout/hierarchy6"/>
    <dgm:cxn modelId="{95E166BD-7F31-4BFA-842E-50337C371B3E}" type="presParOf" srcId="{0EBAC6C0-C546-40FA-A3D9-4ABD71E36691}" destId="{2DD89FDB-CA8C-4778-B3A4-9847684E24A5}" srcOrd="2" destOrd="0" presId="urn:microsoft.com/office/officeart/2005/8/layout/hierarchy6"/>
    <dgm:cxn modelId="{07D634A8-E23E-4EE5-A8A5-C9A44AA5A420}" type="presParOf" srcId="{0EBAC6C0-C546-40FA-A3D9-4ABD71E36691}" destId="{FA2700BA-E4F2-4D9B-A5C1-820FB2A65C4B}" srcOrd="3" destOrd="0" presId="urn:microsoft.com/office/officeart/2005/8/layout/hierarchy6"/>
    <dgm:cxn modelId="{D60CA61D-2F52-4BB8-9A2B-8F81D68A3413}" type="presParOf" srcId="{FA2700BA-E4F2-4D9B-A5C1-820FB2A65C4B}" destId="{91615A0F-A3AC-4244-860C-DFF1E0CDFF8A}" srcOrd="0" destOrd="0" presId="urn:microsoft.com/office/officeart/2005/8/layout/hierarchy6"/>
    <dgm:cxn modelId="{2F8D3AB5-4A5C-419B-B1A9-6D2966216082}" type="presParOf" srcId="{FA2700BA-E4F2-4D9B-A5C1-820FB2A65C4B}" destId="{9F8216E3-5429-41E0-AFF1-F6C0827C73CE}" srcOrd="1" destOrd="0" presId="urn:microsoft.com/office/officeart/2005/8/layout/hierarchy6"/>
    <dgm:cxn modelId="{9A074797-A61B-4835-8E55-07BEF6112B92}" type="presParOf" srcId="{6CF3E2B8-880D-4BBD-9836-4C90B346FB16}" destId="{2C95AE5F-1885-4059-B836-C863A0327D53}" srcOrd="4" destOrd="0" presId="urn:microsoft.com/office/officeart/2005/8/layout/hierarchy6"/>
    <dgm:cxn modelId="{6271C1CE-1DFD-4F3E-BF3E-B3B6DC67FAE0}" type="presParOf" srcId="{6CF3E2B8-880D-4BBD-9836-4C90B346FB16}" destId="{432432BE-382F-4060-AEE2-239F415A1C4F}" srcOrd="5" destOrd="0" presId="urn:microsoft.com/office/officeart/2005/8/layout/hierarchy6"/>
    <dgm:cxn modelId="{13658A10-6FFC-404F-AC5E-566E965B2018}" type="presParOf" srcId="{432432BE-382F-4060-AEE2-239F415A1C4F}" destId="{EBFAA01E-8F0A-445B-8FF2-19FA2388C289}" srcOrd="0" destOrd="0" presId="urn:microsoft.com/office/officeart/2005/8/layout/hierarchy6"/>
    <dgm:cxn modelId="{5B193882-A49F-436A-A1E6-49FD4611DB58}" type="presParOf" srcId="{432432BE-382F-4060-AEE2-239F415A1C4F}" destId="{B59F6998-3730-4793-BACE-600F16B419FF}" srcOrd="1" destOrd="0" presId="urn:microsoft.com/office/officeart/2005/8/layout/hierarchy6"/>
    <dgm:cxn modelId="{C260AA89-457C-4572-A39F-E019A9CE01D0}" type="presParOf" srcId="{117829E2-1EB3-47C9-8406-C1D0EBB1E8D3}" destId="{AFF860BD-043B-4800-B287-0C62775065CE}" srcOrd="6" destOrd="0" presId="urn:microsoft.com/office/officeart/2005/8/layout/hierarchy6"/>
    <dgm:cxn modelId="{AA0A3CA2-B961-465D-B856-A055D6736749}" type="presParOf" srcId="{117829E2-1EB3-47C9-8406-C1D0EBB1E8D3}" destId="{FB122AC4-C6F6-4545-863A-203946C9AD6B}" srcOrd="7" destOrd="0" presId="urn:microsoft.com/office/officeart/2005/8/layout/hierarchy6"/>
    <dgm:cxn modelId="{A3906B54-CC66-4EAE-98F7-69E305C1EDB5}" type="presParOf" srcId="{FB122AC4-C6F6-4545-863A-203946C9AD6B}" destId="{19251DC7-AA33-4E37-9D6C-4DD4AC4414FA}" srcOrd="0" destOrd="0" presId="urn:microsoft.com/office/officeart/2005/8/layout/hierarchy6"/>
    <dgm:cxn modelId="{D8BAE208-C2C4-4611-8EEF-EEA6FA3D0B8C}" type="presParOf" srcId="{FB122AC4-C6F6-4545-863A-203946C9AD6B}" destId="{F34E1E5D-7B9C-4A5B-95A9-4ACEBEF5813D}" srcOrd="1" destOrd="0" presId="urn:microsoft.com/office/officeart/2005/8/layout/hierarchy6"/>
    <dgm:cxn modelId="{4ACF52E9-1642-4B14-8DF0-997634A68E69}" type="presParOf" srcId="{117829E2-1EB3-47C9-8406-C1D0EBB1E8D3}" destId="{9336AF21-7AEA-415E-918C-D702CCDF7DC3}" srcOrd="8" destOrd="0" presId="urn:microsoft.com/office/officeart/2005/8/layout/hierarchy6"/>
    <dgm:cxn modelId="{368953E2-9E91-4EC6-A5FD-85B55F1CC2E7}" type="presParOf" srcId="{117829E2-1EB3-47C9-8406-C1D0EBB1E8D3}" destId="{E1B6CD71-30CB-4B4C-A37F-387B5ED26A19}" srcOrd="9" destOrd="0" presId="urn:microsoft.com/office/officeart/2005/8/layout/hierarchy6"/>
    <dgm:cxn modelId="{A01419A2-BE7B-4EAF-9C47-355026AAF47E}" type="presParOf" srcId="{E1B6CD71-30CB-4B4C-A37F-387B5ED26A19}" destId="{982BFB9C-45C1-40AF-9017-08FDFB75FC26}" srcOrd="0" destOrd="0" presId="urn:microsoft.com/office/officeart/2005/8/layout/hierarchy6"/>
    <dgm:cxn modelId="{CC628AE2-27B7-4545-883E-E0E5676C983B}" type="presParOf" srcId="{E1B6CD71-30CB-4B4C-A37F-387B5ED26A19}" destId="{514A550A-E938-4A16-8C8D-045DC1B9C87F}" srcOrd="1" destOrd="0" presId="urn:microsoft.com/office/officeart/2005/8/layout/hierarchy6"/>
    <dgm:cxn modelId="{CC75A0E9-09D6-441C-8A00-BFEAE9FBBE48}" type="presParOf" srcId="{0DBA0543-1F4A-4882-B743-0A21620E950F}" destId="{3C3A0D94-AE6C-4258-BCB1-3037AFCC9F72}" srcOrd="1" destOrd="0" presId="urn:microsoft.com/office/officeart/2005/8/layout/hierarchy6"/>
    <dgm:cxn modelId="{6A5F2786-6231-41DC-B58F-9E679BD99C4A}" type="presParOf" srcId="{3C3A0D94-AE6C-4258-BCB1-3037AFCC9F72}" destId="{9FCF8D87-BDFC-4FE2-906E-C1437A56AE7D}" srcOrd="0" destOrd="0" presId="urn:microsoft.com/office/officeart/2005/8/layout/hierarchy6"/>
    <dgm:cxn modelId="{521460BD-6267-4E18-894D-4F6727B5CC1E}" type="presParOf" srcId="{9FCF8D87-BDFC-4FE2-906E-C1437A56AE7D}" destId="{9A1623E7-0207-42B4-B42D-92F58017C285}" srcOrd="0" destOrd="0" presId="urn:microsoft.com/office/officeart/2005/8/layout/hierarchy6"/>
    <dgm:cxn modelId="{BF215105-64A2-4B3E-8D2B-B8AC40F7E9BA}" type="presParOf" srcId="{9FCF8D87-BDFC-4FE2-906E-C1437A56AE7D}" destId="{3837E007-36A1-4231-B25F-CBD17EAFA837}" srcOrd="1" destOrd="0" presId="urn:microsoft.com/office/officeart/2005/8/layout/hierarchy6"/>
    <dgm:cxn modelId="{5D4B271F-5A84-4D47-837A-4D9C9CC10563}" type="presParOf" srcId="{3C3A0D94-AE6C-4258-BCB1-3037AFCC9F72}" destId="{76B149A4-F321-46C9-9648-5C2DBF4A7370}" srcOrd="1" destOrd="0" presId="urn:microsoft.com/office/officeart/2005/8/layout/hierarchy6"/>
    <dgm:cxn modelId="{A4298705-1E7F-421F-86ED-66038167B179}" type="presParOf" srcId="{76B149A4-F321-46C9-9648-5C2DBF4A7370}" destId="{BC7A2092-E106-4515-9186-081B91E6FFCC}" srcOrd="0" destOrd="0" presId="urn:microsoft.com/office/officeart/2005/8/layout/hierarchy6"/>
    <dgm:cxn modelId="{E6A2941A-35B9-41D8-8660-8B84C06DEE11}" type="presParOf" srcId="{3C3A0D94-AE6C-4258-BCB1-3037AFCC9F72}" destId="{BB703B01-6CA2-4C9A-A463-4A98DFA684D7}" srcOrd="2" destOrd="0" presId="urn:microsoft.com/office/officeart/2005/8/layout/hierarchy6"/>
    <dgm:cxn modelId="{0CFAADE1-D94E-4979-A467-1308A759031E}" type="presParOf" srcId="{BB703B01-6CA2-4C9A-A463-4A98DFA684D7}" destId="{A8FC69DA-7A68-4CE1-BDE1-C48CB3BDE114}" srcOrd="0" destOrd="0" presId="urn:microsoft.com/office/officeart/2005/8/layout/hierarchy6"/>
    <dgm:cxn modelId="{6817E185-535A-4D6A-914C-933E7C477884}" type="presParOf" srcId="{BB703B01-6CA2-4C9A-A463-4A98DFA684D7}" destId="{8E1F009C-E254-439A-A38D-ACBEFE8638B4}" srcOrd="1" destOrd="0" presId="urn:microsoft.com/office/officeart/2005/8/layout/hierarchy6"/>
    <dgm:cxn modelId="{5CE44FA0-B91D-4590-AAA3-AF52F89AE3EF}" type="presParOf" srcId="{3C3A0D94-AE6C-4258-BCB1-3037AFCC9F72}" destId="{749124B5-91E7-4BB5-AEEB-3AA7178027BA}" srcOrd="3" destOrd="0" presId="urn:microsoft.com/office/officeart/2005/8/layout/hierarchy6"/>
    <dgm:cxn modelId="{5534D0C9-57E6-4F95-BA30-B52BC3D1E2E7}" type="presParOf" srcId="{749124B5-91E7-4BB5-AEEB-3AA7178027BA}" destId="{D7F0EBCF-A37D-4922-AC0B-523BC3469AF6}" srcOrd="0" destOrd="0" presId="urn:microsoft.com/office/officeart/2005/8/layout/hierarchy6"/>
    <dgm:cxn modelId="{91FF928A-FE13-4CFF-8C20-8B8A99B9A873}" type="presParOf" srcId="{3C3A0D94-AE6C-4258-BCB1-3037AFCC9F72}" destId="{F2F98FF3-FAA3-48BD-831E-049A5566B21D}" srcOrd="4" destOrd="0" presId="urn:microsoft.com/office/officeart/2005/8/layout/hierarchy6"/>
    <dgm:cxn modelId="{4CF75AF3-96E2-40CC-9F7D-44619ABB08B8}" type="presParOf" srcId="{F2F98FF3-FAA3-48BD-831E-049A5566B21D}" destId="{F4AA988B-0778-42D7-B636-E3B7CC29F72C}" srcOrd="0" destOrd="0" presId="urn:microsoft.com/office/officeart/2005/8/layout/hierarchy6"/>
    <dgm:cxn modelId="{FD7E3764-304D-4261-90E0-5BC32C616CFA}" type="presParOf" srcId="{F2F98FF3-FAA3-48BD-831E-049A5566B21D}" destId="{C050DE02-A337-4644-8628-A8EDD7983A69}" srcOrd="1" destOrd="0" presId="urn:microsoft.com/office/officeart/2005/8/layout/hierarchy6"/>
    <dgm:cxn modelId="{CCE41343-B7B9-4D53-9C68-F5994DC5B103}" type="presParOf" srcId="{3C3A0D94-AE6C-4258-BCB1-3037AFCC9F72}" destId="{5D0567F9-B65C-49F7-876F-DA7617E1DCBF}" srcOrd="5" destOrd="0" presId="urn:microsoft.com/office/officeart/2005/8/layout/hierarchy6"/>
    <dgm:cxn modelId="{36F7B2C4-7B7B-497A-98FE-69300860EC9C}" type="presParOf" srcId="{5D0567F9-B65C-49F7-876F-DA7617E1DCBF}" destId="{EB111F11-C92D-4E36-B989-456495DEDE03}" srcOrd="0" destOrd="0" presId="urn:microsoft.com/office/officeart/2005/8/layout/hierarchy6"/>
    <dgm:cxn modelId="{E3C24B4D-6BA8-41C9-9CCF-5D120D99D675}" type="presParOf" srcId="{3C3A0D94-AE6C-4258-BCB1-3037AFCC9F72}" destId="{5A032591-35D5-407B-8CAD-99FE36117B18}" srcOrd="6" destOrd="0" presId="urn:microsoft.com/office/officeart/2005/8/layout/hierarchy6"/>
    <dgm:cxn modelId="{E4BED835-0980-4B5A-A06C-3C8AAF185581}" type="presParOf" srcId="{5A032591-35D5-407B-8CAD-99FE36117B18}" destId="{DB12496E-D8C2-428C-BCAC-D93874E6BDB4}" srcOrd="0" destOrd="0" presId="urn:microsoft.com/office/officeart/2005/8/layout/hierarchy6"/>
    <dgm:cxn modelId="{6A9A2BF7-B207-474C-A881-C61A6F35130A}" type="presParOf" srcId="{5A032591-35D5-407B-8CAD-99FE36117B18}" destId="{B2F53791-EB6E-4AA5-A62B-F18D91D6AE03}" srcOrd="1" destOrd="0" presId="urn:microsoft.com/office/officeart/2005/8/layout/hierarchy6"/>
    <dgm:cxn modelId="{E2A90265-CFF7-40F0-B6A4-C9BCDAC975E4}" type="presParOf" srcId="{3C3A0D94-AE6C-4258-BCB1-3037AFCC9F72}" destId="{0DD98AC4-C12D-44BF-BFED-3D83D4D0AAC4}" srcOrd="7" destOrd="0" presId="urn:microsoft.com/office/officeart/2005/8/layout/hierarchy6"/>
    <dgm:cxn modelId="{4B482564-7B5F-4A25-B3E4-291D730866E7}" type="presParOf" srcId="{0DD98AC4-C12D-44BF-BFED-3D83D4D0AAC4}" destId="{8E1524EF-E92A-4C2B-B093-145737A52F72}" srcOrd="0" destOrd="0" presId="urn:microsoft.com/office/officeart/2005/8/layout/hierarchy6"/>
    <dgm:cxn modelId="{A441C23E-A00C-4460-A389-90827FBB7CDF}" type="presParOf" srcId="{3C3A0D94-AE6C-4258-BCB1-3037AFCC9F72}" destId="{DCC67CEC-D55E-40F8-A648-99843562FCD7}" srcOrd="8" destOrd="0" presId="urn:microsoft.com/office/officeart/2005/8/layout/hierarchy6"/>
    <dgm:cxn modelId="{6C60FF87-BD06-4B73-8AE0-246D861D785D}" type="presParOf" srcId="{DCC67CEC-D55E-40F8-A648-99843562FCD7}" destId="{14A61252-BAFA-466B-A05A-DF0F4C0DD15E}" srcOrd="0" destOrd="0" presId="urn:microsoft.com/office/officeart/2005/8/layout/hierarchy6"/>
    <dgm:cxn modelId="{BDF40963-D33B-46F2-80B3-3A4694EA82D7}" type="presParOf" srcId="{DCC67CEC-D55E-40F8-A648-99843562FCD7}" destId="{6427F790-E596-4E92-B2D3-E8EB82595A5D}" srcOrd="1" destOrd="0" presId="urn:microsoft.com/office/officeart/2005/8/layout/hierarchy6"/>
    <dgm:cxn modelId="{CF1B7EE3-20F0-4DB9-B1B3-B9AEC2862DFE}" type="presParOf" srcId="{3C3A0D94-AE6C-4258-BCB1-3037AFCC9F72}" destId="{954DD721-46DF-4565-93D1-C3480B9FBEA2}" srcOrd="9" destOrd="0" presId="urn:microsoft.com/office/officeart/2005/8/layout/hierarchy6"/>
    <dgm:cxn modelId="{860DC7D3-D510-4450-94B4-EDB15C797EA9}" type="presParOf" srcId="{954DD721-46DF-4565-93D1-C3480B9FBEA2}" destId="{AEBF44E1-BFEE-42FF-853A-A6823D824AB0}" srcOrd="0" destOrd="0" presId="urn:microsoft.com/office/officeart/2005/8/layout/hierarchy6"/>
    <dgm:cxn modelId="{A06FEBDB-FB5C-49A9-A4CF-E6AD1991FD85}" type="presParOf" srcId="{3C3A0D94-AE6C-4258-BCB1-3037AFCC9F72}" destId="{0C5A4454-BEE9-424B-8952-B82533F20130}" srcOrd="10" destOrd="0" presId="urn:microsoft.com/office/officeart/2005/8/layout/hierarchy6"/>
    <dgm:cxn modelId="{CE3CF2D5-C1FD-434F-A6DB-462FE2E5BF12}" type="presParOf" srcId="{0C5A4454-BEE9-424B-8952-B82533F20130}" destId="{B1299928-7109-46EA-AA98-6BC72199B3E6}" srcOrd="0" destOrd="0" presId="urn:microsoft.com/office/officeart/2005/8/layout/hierarchy6"/>
    <dgm:cxn modelId="{6CBF639C-35E9-4B3B-80A0-A4FA1D2683E3}" type="presParOf" srcId="{0C5A4454-BEE9-424B-8952-B82533F20130}" destId="{96DA29E5-956F-48DA-A2AC-F14DC24DCB75}" srcOrd="1" destOrd="0" presId="urn:microsoft.com/office/officeart/2005/8/layout/hierarchy6"/>
    <dgm:cxn modelId="{4CC3C5A4-2B5B-40FC-8C7D-6E8006152C0E}" type="presParOf" srcId="{3C3A0D94-AE6C-4258-BCB1-3037AFCC9F72}" destId="{51D90161-4A5F-4EB6-830F-DDBF02AF030B}" srcOrd="11" destOrd="0" presId="urn:microsoft.com/office/officeart/2005/8/layout/hierarchy6"/>
    <dgm:cxn modelId="{5696F958-9933-4D4F-9B63-6041F7C206DE}" type="presParOf" srcId="{51D90161-4A5F-4EB6-830F-DDBF02AF030B}" destId="{9E0EC23A-1345-4E42-BDA5-C2AC7747E026}" srcOrd="0" destOrd="0" presId="urn:microsoft.com/office/officeart/2005/8/layout/hierarchy6"/>
    <dgm:cxn modelId="{C87E15D2-3787-4DB4-B55E-F15E3A98B341}" type="presParOf" srcId="{3C3A0D94-AE6C-4258-BCB1-3037AFCC9F72}" destId="{59914FCA-350E-4EFB-87AE-C41CB9FEBD4F}" srcOrd="12" destOrd="0" presId="urn:microsoft.com/office/officeart/2005/8/layout/hierarchy6"/>
    <dgm:cxn modelId="{DF27E2DD-2308-42AB-A792-4FFD605491AC}" type="presParOf" srcId="{59914FCA-350E-4EFB-87AE-C41CB9FEBD4F}" destId="{132865C6-3EF9-4EDC-83DE-182BC1BB6E65}" srcOrd="0" destOrd="0" presId="urn:microsoft.com/office/officeart/2005/8/layout/hierarchy6"/>
    <dgm:cxn modelId="{70F43AA9-23AC-4B0F-80C8-9B888BB04974}" type="presParOf" srcId="{59914FCA-350E-4EFB-87AE-C41CB9FEBD4F}" destId="{F63E0A0F-BF1F-45AC-AA57-AAF6B98F2A0D}" srcOrd="1" destOrd="0" presId="urn:microsoft.com/office/officeart/2005/8/layout/hierarchy6"/>
    <dgm:cxn modelId="{506A7FF5-1EEA-49DB-9CB4-FE64631E5B6C}" type="presParOf" srcId="{3C3A0D94-AE6C-4258-BCB1-3037AFCC9F72}" destId="{10068A25-F18E-44E1-8A7C-61B3BAA595DD}" srcOrd="13" destOrd="0" presId="urn:microsoft.com/office/officeart/2005/8/layout/hierarchy6"/>
    <dgm:cxn modelId="{23A408CB-FA4C-4E9E-B93B-ADD92E092F9C}" type="presParOf" srcId="{10068A25-F18E-44E1-8A7C-61B3BAA595DD}" destId="{574D8EE2-27E2-4732-A05B-381D9F4415DA}" srcOrd="0" destOrd="0" presId="urn:microsoft.com/office/officeart/2005/8/layout/hierarchy6"/>
    <dgm:cxn modelId="{BF66DB65-2703-4AF8-84F7-0BCA36A3AE62}" type="presParOf" srcId="{3C3A0D94-AE6C-4258-BCB1-3037AFCC9F72}" destId="{4EDACDFD-40E6-49AD-9FF6-D940166201E8}" srcOrd="14" destOrd="0" presId="urn:microsoft.com/office/officeart/2005/8/layout/hierarchy6"/>
    <dgm:cxn modelId="{1D0AB1C4-2A1B-41A9-B67D-20185ECC31A7}" type="presParOf" srcId="{4EDACDFD-40E6-49AD-9FF6-D940166201E8}" destId="{ED3967BF-7A84-4A63-9E6B-7EBB1147B1E6}" srcOrd="0" destOrd="0" presId="urn:microsoft.com/office/officeart/2005/8/layout/hierarchy6"/>
    <dgm:cxn modelId="{47F223F6-61EB-42CB-BDE7-81B60B2846D7}" type="presParOf" srcId="{4EDACDFD-40E6-49AD-9FF6-D940166201E8}" destId="{33C5E9BB-EBC2-400E-89AA-5E8DB4B2D58F}" srcOrd="1" destOrd="0" presId="urn:microsoft.com/office/officeart/2005/8/layout/hierarchy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D3967BF-7A84-4A63-9E6B-7EBB1147B1E6}">
      <dsp:nvSpPr>
        <dsp:cNvPr id="0" name=""/>
        <dsp:cNvSpPr/>
      </dsp:nvSpPr>
      <dsp:spPr>
        <a:xfrm>
          <a:off x="0" y="4323244"/>
          <a:ext cx="7772400" cy="526003"/>
        </a:xfrm>
        <a:prstGeom prst="roundRect">
          <a:avLst>
            <a:gd name="adj" fmla="val 10000"/>
          </a:avLst>
        </a:prstGeom>
        <a:solidFill>
          <a:schemeClr val="accent1">
            <a:tint val="40000"/>
            <a:hueOff val="0"/>
            <a:satOff val="0"/>
            <a:lumOff val="0"/>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dsp:style>
      <dsp:txBody>
        <a:bodyPr spcFirstLastPara="0" vert="horz" wrap="square" lIns="64008" tIns="64008" rIns="64008" bIns="64008" numCol="1" spcCol="1270" anchor="ctr" anchorCtr="0">
          <a:noAutofit/>
        </a:bodyPr>
        <a:lstStyle/>
        <a:p>
          <a:pPr lvl="0" algn="ctr" defTabSz="400050">
            <a:lnSpc>
              <a:spcPct val="90000"/>
            </a:lnSpc>
            <a:spcBef>
              <a:spcPct val="0"/>
            </a:spcBef>
            <a:spcAft>
              <a:spcPct val="35000"/>
            </a:spcAft>
          </a:pPr>
          <a:r>
            <a:rPr lang="en-US" sz="900" kern="1200" dirty="0" smtClean="0"/>
            <a:t>CF6-HPT ACC Manifold is driving largest defect and generating the highest rework rate</a:t>
          </a:r>
          <a:endParaRPr lang="en-US" sz="900" kern="1200" dirty="0"/>
        </a:p>
      </dsp:txBody>
      <dsp:txXfrm>
        <a:off x="0" y="4323244"/>
        <a:ext cx="2331720" cy="526003"/>
      </dsp:txXfrm>
    </dsp:sp>
    <dsp:sp modelId="{132865C6-3EF9-4EDC-83DE-182BC1BB6E65}">
      <dsp:nvSpPr>
        <dsp:cNvPr id="0" name=""/>
        <dsp:cNvSpPr/>
      </dsp:nvSpPr>
      <dsp:spPr>
        <a:xfrm>
          <a:off x="0" y="3709574"/>
          <a:ext cx="7772400" cy="526003"/>
        </a:xfrm>
        <a:prstGeom prst="roundRect">
          <a:avLst>
            <a:gd name="adj" fmla="val 10000"/>
          </a:avLst>
        </a:prstGeom>
        <a:solidFill>
          <a:schemeClr val="accent1">
            <a:tint val="40000"/>
            <a:hueOff val="0"/>
            <a:satOff val="0"/>
            <a:lumOff val="0"/>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dsp:style>
      <dsp:txBody>
        <a:bodyPr spcFirstLastPara="0" vert="horz" wrap="square" lIns="64008" tIns="64008" rIns="64008" bIns="64008" numCol="1" spcCol="1270" anchor="ctr" anchorCtr="0">
          <a:noAutofit/>
        </a:bodyPr>
        <a:lstStyle/>
        <a:p>
          <a:pPr lvl="0" algn="ctr" defTabSz="400050">
            <a:lnSpc>
              <a:spcPct val="90000"/>
            </a:lnSpc>
            <a:spcBef>
              <a:spcPct val="0"/>
            </a:spcBef>
            <a:spcAft>
              <a:spcPct val="35000"/>
            </a:spcAft>
          </a:pPr>
          <a:r>
            <a:rPr lang="en-US" sz="900" kern="1200" dirty="0" smtClean="0"/>
            <a:t>CF6-HPT ACC Manifold is driving largest defect</a:t>
          </a:r>
          <a:endParaRPr lang="en-US" sz="900" kern="1200" dirty="0"/>
        </a:p>
      </dsp:txBody>
      <dsp:txXfrm>
        <a:off x="0" y="3709574"/>
        <a:ext cx="2331720" cy="526003"/>
      </dsp:txXfrm>
    </dsp:sp>
    <dsp:sp modelId="{B1299928-7109-46EA-AA98-6BC72199B3E6}">
      <dsp:nvSpPr>
        <dsp:cNvPr id="0" name=""/>
        <dsp:cNvSpPr/>
      </dsp:nvSpPr>
      <dsp:spPr>
        <a:xfrm>
          <a:off x="0" y="3095904"/>
          <a:ext cx="7772400" cy="526003"/>
        </a:xfrm>
        <a:prstGeom prst="roundRect">
          <a:avLst>
            <a:gd name="adj" fmla="val 10000"/>
          </a:avLst>
        </a:prstGeom>
        <a:solidFill>
          <a:schemeClr val="accent1">
            <a:tint val="40000"/>
            <a:hueOff val="0"/>
            <a:satOff val="0"/>
            <a:lumOff val="0"/>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dsp:style>
      <dsp:txBody>
        <a:bodyPr spcFirstLastPara="0" vert="horz" wrap="square" lIns="64008" tIns="64008" rIns="64008" bIns="64008" numCol="1" spcCol="1270" anchor="ctr" anchorCtr="0">
          <a:noAutofit/>
        </a:bodyPr>
        <a:lstStyle/>
        <a:p>
          <a:pPr lvl="0" algn="ctr" defTabSz="400050">
            <a:lnSpc>
              <a:spcPct val="90000"/>
            </a:lnSpc>
            <a:spcBef>
              <a:spcPct val="0"/>
            </a:spcBef>
            <a:spcAft>
              <a:spcPct val="35000"/>
            </a:spcAft>
          </a:pPr>
          <a:r>
            <a:rPr lang="en-US" sz="900" kern="1200" dirty="0" smtClean="0"/>
            <a:t>CF6 ACC Manifold is driving largest  defect</a:t>
          </a:r>
          <a:endParaRPr lang="en-US" sz="900" kern="1200" dirty="0"/>
        </a:p>
      </dsp:txBody>
      <dsp:txXfrm>
        <a:off x="0" y="3095904"/>
        <a:ext cx="2331720" cy="526003"/>
      </dsp:txXfrm>
    </dsp:sp>
    <dsp:sp modelId="{14A61252-BAFA-466B-A05A-DF0F4C0DD15E}">
      <dsp:nvSpPr>
        <dsp:cNvPr id="0" name=""/>
        <dsp:cNvSpPr/>
      </dsp:nvSpPr>
      <dsp:spPr>
        <a:xfrm>
          <a:off x="0" y="2482233"/>
          <a:ext cx="7772400" cy="526003"/>
        </a:xfrm>
        <a:prstGeom prst="roundRect">
          <a:avLst>
            <a:gd name="adj" fmla="val 10000"/>
          </a:avLst>
        </a:prstGeom>
        <a:solidFill>
          <a:schemeClr val="accent1">
            <a:tint val="40000"/>
            <a:hueOff val="0"/>
            <a:satOff val="0"/>
            <a:lumOff val="0"/>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dsp:style>
      <dsp:txBody>
        <a:bodyPr spcFirstLastPara="0" vert="horz" wrap="square" lIns="64008" tIns="64008" rIns="64008" bIns="64008" numCol="1" spcCol="1270" anchor="ctr" anchorCtr="0">
          <a:noAutofit/>
        </a:bodyPr>
        <a:lstStyle/>
        <a:p>
          <a:pPr lvl="0" algn="ctr" defTabSz="400050">
            <a:lnSpc>
              <a:spcPct val="90000"/>
            </a:lnSpc>
            <a:spcBef>
              <a:spcPct val="0"/>
            </a:spcBef>
            <a:spcAft>
              <a:spcPct val="35000"/>
            </a:spcAft>
          </a:pPr>
          <a:r>
            <a:rPr lang="en-US" sz="900" kern="1200" dirty="0" smtClean="0"/>
            <a:t>CF6 engine line driving largest defect on air flow stand</a:t>
          </a:r>
          <a:endParaRPr lang="en-US" sz="900" kern="1200" dirty="0"/>
        </a:p>
      </dsp:txBody>
      <dsp:txXfrm>
        <a:off x="0" y="2482233"/>
        <a:ext cx="2331720" cy="526003"/>
      </dsp:txXfrm>
    </dsp:sp>
    <dsp:sp modelId="{DB12496E-D8C2-428C-BCAC-D93874E6BDB4}">
      <dsp:nvSpPr>
        <dsp:cNvPr id="0" name=""/>
        <dsp:cNvSpPr/>
      </dsp:nvSpPr>
      <dsp:spPr>
        <a:xfrm>
          <a:off x="0" y="1868563"/>
          <a:ext cx="7772400" cy="526003"/>
        </a:xfrm>
        <a:prstGeom prst="roundRect">
          <a:avLst>
            <a:gd name="adj" fmla="val 10000"/>
          </a:avLst>
        </a:prstGeom>
        <a:solidFill>
          <a:schemeClr val="accent1">
            <a:tint val="40000"/>
            <a:hueOff val="0"/>
            <a:satOff val="0"/>
            <a:lumOff val="0"/>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dsp:style>
      <dsp:txBody>
        <a:bodyPr spcFirstLastPara="0" vert="horz" wrap="square" lIns="64008" tIns="64008" rIns="64008" bIns="64008" numCol="1" spcCol="1270" anchor="ctr" anchorCtr="0">
          <a:noAutofit/>
        </a:bodyPr>
        <a:lstStyle/>
        <a:p>
          <a:pPr lvl="0" algn="ctr" defTabSz="400050">
            <a:lnSpc>
              <a:spcPct val="90000"/>
            </a:lnSpc>
            <a:spcBef>
              <a:spcPct val="0"/>
            </a:spcBef>
            <a:spcAft>
              <a:spcPct val="35000"/>
            </a:spcAft>
          </a:pPr>
          <a:r>
            <a:rPr lang="en-US" sz="900" kern="1200" dirty="0" smtClean="0"/>
            <a:t>Elano team decided to focus on areas driving abundant rework to meet drawing requirements</a:t>
          </a:r>
          <a:endParaRPr lang="en-US" sz="900" kern="1200" dirty="0"/>
        </a:p>
      </dsp:txBody>
      <dsp:txXfrm>
        <a:off x="0" y="1868563"/>
        <a:ext cx="2331720" cy="526003"/>
      </dsp:txXfrm>
    </dsp:sp>
    <dsp:sp modelId="{F4AA988B-0778-42D7-B636-E3B7CC29F72C}">
      <dsp:nvSpPr>
        <dsp:cNvPr id="0" name=""/>
        <dsp:cNvSpPr/>
      </dsp:nvSpPr>
      <dsp:spPr>
        <a:xfrm>
          <a:off x="0" y="1254892"/>
          <a:ext cx="7772400" cy="526003"/>
        </a:xfrm>
        <a:prstGeom prst="roundRect">
          <a:avLst>
            <a:gd name="adj" fmla="val 10000"/>
          </a:avLst>
        </a:prstGeom>
        <a:solidFill>
          <a:schemeClr val="accent1">
            <a:tint val="40000"/>
            <a:hueOff val="0"/>
            <a:satOff val="0"/>
            <a:lumOff val="0"/>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dsp:style>
      <dsp:txBody>
        <a:bodyPr spcFirstLastPara="0" vert="horz" wrap="square" lIns="64008" tIns="64008" rIns="64008" bIns="64008" numCol="1" spcCol="1270" anchor="ctr" anchorCtr="0">
          <a:noAutofit/>
        </a:bodyPr>
        <a:lstStyle/>
        <a:p>
          <a:pPr lvl="0" algn="ctr" defTabSz="400050">
            <a:lnSpc>
              <a:spcPct val="90000"/>
            </a:lnSpc>
            <a:spcBef>
              <a:spcPct val="0"/>
            </a:spcBef>
            <a:spcAft>
              <a:spcPct val="35000"/>
            </a:spcAft>
          </a:pPr>
          <a:r>
            <a:rPr lang="en-US" sz="900" kern="1200" dirty="0" smtClean="0"/>
            <a:t>Department Level Focus</a:t>
          </a:r>
          <a:endParaRPr lang="en-US" sz="900" kern="1200" dirty="0"/>
        </a:p>
      </dsp:txBody>
      <dsp:txXfrm>
        <a:off x="0" y="1254892"/>
        <a:ext cx="2331720" cy="526003"/>
      </dsp:txXfrm>
    </dsp:sp>
    <dsp:sp modelId="{A8FC69DA-7A68-4CE1-BDE1-C48CB3BDE114}">
      <dsp:nvSpPr>
        <dsp:cNvPr id="0" name=""/>
        <dsp:cNvSpPr/>
      </dsp:nvSpPr>
      <dsp:spPr>
        <a:xfrm>
          <a:off x="0" y="641222"/>
          <a:ext cx="7772400" cy="526003"/>
        </a:xfrm>
        <a:prstGeom prst="roundRect">
          <a:avLst>
            <a:gd name="adj" fmla="val 10000"/>
          </a:avLst>
        </a:prstGeom>
        <a:solidFill>
          <a:schemeClr val="accent1">
            <a:tint val="40000"/>
            <a:hueOff val="0"/>
            <a:satOff val="0"/>
            <a:lumOff val="0"/>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dsp:style>
      <dsp:txBody>
        <a:bodyPr spcFirstLastPara="0" vert="horz" wrap="square" lIns="64008" tIns="64008" rIns="64008" bIns="64008" numCol="1" spcCol="1270" anchor="ctr" anchorCtr="0">
          <a:noAutofit/>
        </a:bodyPr>
        <a:lstStyle/>
        <a:p>
          <a:pPr lvl="0" algn="ctr" defTabSz="400050">
            <a:lnSpc>
              <a:spcPct val="90000"/>
            </a:lnSpc>
            <a:spcBef>
              <a:spcPct val="0"/>
            </a:spcBef>
            <a:spcAft>
              <a:spcPct val="35000"/>
            </a:spcAft>
          </a:pPr>
          <a:r>
            <a:rPr lang="en-US" sz="900" kern="1200" dirty="0" smtClean="0"/>
            <a:t>Key Supply Chain Initiative</a:t>
          </a:r>
          <a:endParaRPr lang="en-US" sz="900" kern="1200" dirty="0"/>
        </a:p>
      </dsp:txBody>
      <dsp:txXfrm>
        <a:off x="0" y="641222"/>
        <a:ext cx="2331720" cy="526003"/>
      </dsp:txXfrm>
    </dsp:sp>
    <dsp:sp modelId="{9A1623E7-0207-42B4-B42D-92F58017C285}">
      <dsp:nvSpPr>
        <dsp:cNvPr id="0" name=""/>
        <dsp:cNvSpPr/>
      </dsp:nvSpPr>
      <dsp:spPr>
        <a:xfrm>
          <a:off x="0" y="27551"/>
          <a:ext cx="7772400" cy="526003"/>
        </a:xfrm>
        <a:prstGeom prst="roundRect">
          <a:avLst>
            <a:gd name="adj" fmla="val 10000"/>
          </a:avLst>
        </a:prstGeom>
        <a:solidFill>
          <a:schemeClr val="accent1">
            <a:tint val="40000"/>
            <a:hueOff val="0"/>
            <a:satOff val="0"/>
            <a:lumOff val="0"/>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dsp:style>
      <dsp:txBody>
        <a:bodyPr spcFirstLastPara="0" vert="horz" wrap="square" lIns="64008" tIns="64008" rIns="64008" bIns="64008" numCol="1" spcCol="1270" anchor="ctr" anchorCtr="0">
          <a:noAutofit/>
        </a:bodyPr>
        <a:lstStyle/>
        <a:p>
          <a:pPr lvl="0" algn="ctr" defTabSz="400050">
            <a:lnSpc>
              <a:spcPct val="90000"/>
            </a:lnSpc>
            <a:spcBef>
              <a:spcPct val="0"/>
            </a:spcBef>
            <a:spcAft>
              <a:spcPct val="35000"/>
            </a:spcAft>
          </a:pPr>
          <a:r>
            <a:rPr lang="en-US" sz="900" kern="1200" dirty="0" smtClean="0"/>
            <a:t>2015 Supply Chain G/O’s</a:t>
          </a:r>
          <a:endParaRPr lang="en-US" sz="900" kern="1200" dirty="0"/>
        </a:p>
      </dsp:txBody>
      <dsp:txXfrm>
        <a:off x="0" y="27551"/>
        <a:ext cx="2331720" cy="526003"/>
      </dsp:txXfrm>
    </dsp:sp>
    <dsp:sp modelId="{1B1A8F77-7A17-4B3A-B70B-1915A7E05881}">
      <dsp:nvSpPr>
        <dsp:cNvPr id="0" name=""/>
        <dsp:cNvSpPr/>
      </dsp:nvSpPr>
      <dsp:spPr>
        <a:xfrm>
          <a:off x="4859272" y="76198"/>
          <a:ext cx="657504" cy="438336"/>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en-US" sz="1000" kern="1200" dirty="0" smtClean="0"/>
            <a:t>On Time Delivery</a:t>
          </a:r>
          <a:endParaRPr lang="en-US" sz="1000" kern="1200" dirty="0"/>
        </a:p>
      </dsp:txBody>
      <dsp:txXfrm>
        <a:off x="4872110" y="89036"/>
        <a:ext cx="631828" cy="412660"/>
      </dsp:txXfrm>
    </dsp:sp>
    <dsp:sp modelId="{F8EB11A8-F460-40D9-A041-F1BFA13D6C5C}">
      <dsp:nvSpPr>
        <dsp:cNvPr id="0" name=""/>
        <dsp:cNvSpPr/>
      </dsp:nvSpPr>
      <dsp:spPr>
        <a:xfrm>
          <a:off x="3478514" y="514534"/>
          <a:ext cx="1709510" cy="171266"/>
        </a:xfrm>
        <a:custGeom>
          <a:avLst/>
          <a:gdLst/>
          <a:ahLst/>
          <a:cxnLst/>
          <a:rect l="0" t="0" r="0" b="0"/>
          <a:pathLst>
            <a:path>
              <a:moveTo>
                <a:pt x="1709510" y="0"/>
              </a:moveTo>
              <a:lnTo>
                <a:pt x="1709510" y="85633"/>
              </a:lnTo>
              <a:lnTo>
                <a:pt x="0" y="85633"/>
              </a:lnTo>
              <a:lnTo>
                <a:pt x="0" y="171266"/>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842D02A-BA2C-4874-91CE-8509A3D2A2FF}">
      <dsp:nvSpPr>
        <dsp:cNvPr id="0" name=""/>
        <dsp:cNvSpPr/>
      </dsp:nvSpPr>
      <dsp:spPr>
        <a:xfrm>
          <a:off x="3149762" y="685801"/>
          <a:ext cx="657504" cy="438336"/>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en-US" sz="1000" kern="1200" dirty="0" smtClean="0"/>
            <a:t>Quality</a:t>
          </a:r>
          <a:endParaRPr lang="en-US" sz="1000" kern="1200" dirty="0"/>
        </a:p>
      </dsp:txBody>
      <dsp:txXfrm>
        <a:off x="3162600" y="698639"/>
        <a:ext cx="631828" cy="412660"/>
      </dsp:txXfrm>
    </dsp:sp>
    <dsp:sp modelId="{04BDCB26-4508-45BE-933D-38BB9A373104}">
      <dsp:nvSpPr>
        <dsp:cNvPr id="0" name=""/>
        <dsp:cNvSpPr/>
      </dsp:nvSpPr>
      <dsp:spPr>
        <a:xfrm>
          <a:off x="4333269" y="514534"/>
          <a:ext cx="854755" cy="171266"/>
        </a:xfrm>
        <a:custGeom>
          <a:avLst/>
          <a:gdLst/>
          <a:ahLst/>
          <a:cxnLst/>
          <a:rect l="0" t="0" r="0" b="0"/>
          <a:pathLst>
            <a:path>
              <a:moveTo>
                <a:pt x="854755" y="0"/>
              </a:moveTo>
              <a:lnTo>
                <a:pt x="854755" y="85633"/>
              </a:lnTo>
              <a:lnTo>
                <a:pt x="0" y="85633"/>
              </a:lnTo>
              <a:lnTo>
                <a:pt x="0" y="171266"/>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C9B7011-8B88-41A8-B22B-D34518230565}">
      <dsp:nvSpPr>
        <dsp:cNvPr id="0" name=""/>
        <dsp:cNvSpPr/>
      </dsp:nvSpPr>
      <dsp:spPr>
        <a:xfrm>
          <a:off x="4004517" y="685801"/>
          <a:ext cx="657504" cy="438336"/>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en-US" sz="1000" kern="1200" dirty="0" smtClean="0"/>
            <a:t>Reliability</a:t>
          </a:r>
          <a:endParaRPr lang="en-US" sz="1000" kern="1200" dirty="0"/>
        </a:p>
      </dsp:txBody>
      <dsp:txXfrm>
        <a:off x="4017355" y="698639"/>
        <a:ext cx="631828" cy="412660"/>
      </dsp:txXfrm>
    </dsp:sp>
    <dsp:sp modelId="{054FFC3E-1DA9-49D1-AFA2-3C5186F25164}">
      <dsp:nvSpPr>
        <dsp:cNvPr id="0" name=""/>
        <dsp:cNvSpPr/>
      </dsp:nvSpPr>
      <dsp:spPr>
        <a:xfrm>
          <a:off x="5142304" y="514534"/>
          <a:ext cx="91440" cy="171266"/>
        </a:xfrm>
        <a:custGeom>
          <a:avLst/>
          <a:gdLst/>
          <a:ahLst/>
          <a:cxnLst/>
          <a:rect l="0" t="0" r="0" b="0"/>
          <a:pathLst>
            <a:path>
              <a:moveTo>
                <a:pt x="45720" y="0"/>
              </a:moveTo>
              <a:lnTo>
                <a:pt x="45720" y="171266"/>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5A9BFA3-11B7-4091-AAF1-8791BA4150B2}">
      <dsp:nvSpPr>
        <dsp:cNvPr id="0" name=""/>
        <dsp:cNvSpPr/>
      </dsp:nvSpPr>
      <dsp:spPr>
        <a:xfrm>
          <a:off x="4859272" y="685801"/>
          <a:ext cx="657504" cy="438336"/>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en-US" sz="1000" kern="1200" dirty="0" smtClean="0"/>
            <a:t>Cost</a:t>
          </a:r>
          <a:endParaRPr lang="en-US" sz="1000" kern="1200" dirty="0"/>
        </a:p>
      </dsp:txBody>
      <dsp:txXfrm>
        <a:off x="4872110" y="698639"/>
        <a:ext cx="631828" cy="412660"/>
      </dsp:txXfrm>
    </dsp:sp>
    <dsp:sp modelId="{A113FFDA-DD46-4579-BB81-EA1610902B4D}">
      <dsp:nvSpPr>
        <dsp:cNvPr id="0" name=""/>
        <dsp:cNvSpPr/>
      </dsp:nvSpPr>
      <dsp:spPr>
        <a:xfrm>
          <a:off x="4333269" y="1124137"/>
          <a:ext cx="854755" cy="168399"/>
        </a:xfrm>
        <a:custGeom>
          <a:avLst/>
          <a:gdLst/>
          <a:ahLst/>
          <a:cxnLst/>
          <a:rect l="0" t="0" r="0" b="0"/>
          <a:pathLst>
            <a:path>
              <a:moveTo>
                <a:pt x="854755" y="0"/>
              </a:moveTo>
              <a:lnTo>
                <a:pt x="854755" y="84199"/>
              </a:lnTo>
              <a:lnTo>
                <a:pt x="0" y="84199"/>
              </a:lnTo>
              <a:lnTo>
                <a:pt x="0" y="168399"/>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7B558A1-8267-4014-B120-6513DF6A9C20}">
      <dsp:nvSpPr>
        <dsp:cNvPr id="0" name=""/>
        <dsp:cNvSpPr/>
      </dsp:nvSpPr>
      <dsp:spPr>
        <a:xfrm>
          <a:off x="4004517" y="1292537"/>
          <a:ext cx="657504" cy="438336"/>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en-US" sz="1000" kern="1200" dirty="0" smtClean="0"/>
            <a:t>PEC</a:t>
          </a:r>
          <a:endParaRPr lang="en-US" sz="1000" kern="1200" dirty="0"/>
        </a:p>
      </dsp:txBody>
      <dsp:txXfrm>
        <a:off x="4017355" y="1305375"/>
        <a:ext cx="631828" cy="412660"/>
      </dsp:txXfrm>
    </dsp:sp>
    <dsp:sp modelId="{D5B0102E-071A-41F7-BBB0-261050103E2A}">
      <dsp:nvSpPr>
        <dsp:cNvPr id="0" name=""/>
        <dsp:cNvSpPr/>
      </dsp:nvSpPr>
      <dsp:spPr>
        <a:xfrm>
          <a:off x="5142304" y="1124137"/>
          <a:ext cx="91440" cy="168399"/>
        </a:xfrm>
        <a:custGeom>
          <a:avLst/>
          <a:gdLst/>
          <a:ahLst/>
          <a:cxnLst/>
          <a:rect l="0" t="0" r="0" b="0"/>
          <a:pathLst>
            <a:path>
              <a:moveTo>
                <a:pt x="45720" y="0"/>
              </a:moveTo>
              <a:lnTo>
                <a:pt x="45720" y="168399"/>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DD8D2C9-067D-477F-B8AD-40CE40A55C01}">
      <dsp:nvSpPr>
        <dsp:cNvPr id="0" name=""/>
        <dsp:cNvSpPr/>
      </dsp:nvSpPr>
      <dsp:spPr>
        <a:xfrm>
          <a:off x="4859272" y="1292537"/>
          <a:ext cx="657504" cy="438336"/>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en-US" sz="1000" kern="1200" dirty="0" smtClean="0"/>
            <a:t>PIC</a:t>
          </a:r>
          <a:endParaRPr lang="en-US" sz="1000" kern="1200" dirty="0"/>
        </a:p>
      </dsp:txBody>
      <dsp:txXfrm>
        <a:off x="4872110" y="1305375"/>
        <a:ext cx="631828" cy="412660"/>
      </dsp:txXfrm>
    </dsp:sp>
    <dsp:sp modelId="{4403E447-D09E-4DAC-AC46-53615E7F87F6}">
      <dsp:nvSpPr>
        <dsp:cNvPr id="0" name=""/>
        <dsp:cNvSpPr/>
      </dsp:nvSpPr>
      <dsp:spPr>
        <a:xfrm>
          <a:off x="4760647" y="1730873"/>
          <a:ext cx="427377" cy="174128"/>
        </a:xfrm>
        <a:custGeom>
          <a:avLst/>
          <a:gdLst/>
          <a:ahLst/>
          <a:cxnLst/>
          <a:rect l="0" t="0" r="0" b="0"/>
          <a:pathLst>
            <a:path>
              <a:moveTo>
                <a:pt x="427377" y="0"/>
              </a:moveTo>
              <a:lnTo>
                <a:pt x="427377" y="87064"/>
              </a:lnTo>
              <a:lnTo>
                <a:pt x="0" y="87064"/>
              </a:lnTo>
              <a:lnTo>
                <a:pt x="0" y="174128"/>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B79F5CB-12B1-40F6-BDF2-479251AEBCCA}">
      <dsp:nvSpPr>
        <dsp:cNvPr id="0" name=""/>
        <dsp:cNvSpPr/>
      </dsp:nvSpPr>
      <dsp:spPr>
        <a:xfrm>
          <a:off x="4431895" y="1905002"/>
          <a:ext cx="657504" cy="438336"/>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en-US" sz="1000" kern="1200" dirty="0" smtClean="0"/>
            <a:t>Elano</a:t>
          </a:r>
          <a:endParaRPr lang="en-US" sz="1000" kern="1200" dirty="0"/>
        </a:p>
      </dsp:txBody>
      <dsp:txXfrm>
        <a:off x="4444733" y="1917840"/>
        <a:ext cx="631828" cy="412660"/>
      </dsp:txXfrm>
    </dsp:sp>
    <dsp:sp modelId="{86B99D1B-BC06-4812-9D13-9A7670A363FE}">
      <dsp:nvSpPr>
        <dsp:cNvPr id="0" name=""/>
        <dsp:cNvSpPr/>
      </dsp:nvSpPr>
      <dsp:spPr>
        <a:xfrm>
          <a:off x="3051136" y="2343338"/>
          <a:ext cx="1709510" cy="190128"/>
        </a:xfrm>
        <a:custGeom>
          <a:avLst/>
          <a:gdLst/>
          <a:ahLst/>
          <a:cxnLst/>
          <a:rect l="0" t="0" r="0" b="0"/>
          <a:pathLst>
            <a:path>
              <a:moveTo>
                <a:pt x="1709510" y="0"/>
              </a:moveTo>
              <a:lnTo>
                <a:pt x="1709510" y="95064"/>
              </a:lnTo>
              <a:lnTo>
                <a:pt x="0" y="95064"/>
              </a:lnTo>
              <a:lnTo>
                <a:pt x="0" y="190128"/>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9AE2F3E-8447-4135-9373-E21B15ADF6A1}">
      <dsp:nvSpPr>
        <dsp:cNvPr id="0" name=""/>
        <dsp:cNvSpPr/>
      </dsp:nvSpPr>
      <dsp:spPr>
        <a:xfrm>
          <a:off x="2722384" y="2533466"/>
          <a:ext cx="657504" cy="438336"/>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en-US" sz="1000" kern="1200" dirty="0" smtClean="0"/>
            <a:t>GE90</a:t>
          </a:r>
          <a:endParaRPr lang="en-US" sz="1000" kern="1200" dirty="0"/>
        </a:p>
      </dsp:txBody>
      <dsp:txXfrm>
        <a:off x="2735222" y="2546304"/>
        <a:ext cx="631828" cy="412660"/>
      </dsp:txXfrm>
    </dsp:sp>
    <dsp:sp modelId="{E6AFAFB2-518F-4867-8770-F551D757DB9C}">
      <dsp:nvSpPr>
        <dsp:cNvPr id="0" name=""/>
        <dsp:cNvSpPr/>
      </dsp:nvSpPr>
      <dsp:spPr>
        <a:xfrm>
          <a:off x="3905891" y="2343338"/>
          <a:ext cx="854755" cy="190128"/>
        </a:xfrm>
        <a:custGeom>
          <a:avLst/>
          <a:gdLst/>
          <a:ahLst/>
          <a:cxnLst/>
          <a:rect l="0" t="0" r="0" b="0"/>
          <a:pathLst>
            <a:path>
              <a:moveTo>
                <a:pt x="854755" y="0"/>
              </a:moveTo>
              <a:lnTo>
                <a:pt x="854755" y="95064"/>
              </a:lnTo>
              <a:lnTo>
                <a:pt x="0" y="95064"/>
              </a:lnTo>
              <a:lnTo>
                <a:pt x="0" y="190128"/>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06A03FF-42BC-4944-B30C-DE2627311F13}">
      <dsp:nvSpPr>
        <dsp:cNvPr id="0" name=""/>
        <dsp:cNvSpPr/>
      </dsp:nvSpPr>
      <dsp:spPr>
        <a:xfrm>
          <a:off x="3577139" y="2533466"/>
          <a:ext cx="657504" cy="438336"/>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en-US" sz="1000" kern="1200" dirty="0" smtClean="0"/>
            <a:t>GEnx</a:t>
          </a:r>
          <a:endParaRPr lang="en-US" sz="1000" kern="1200" dirty="0"/>
        </a:p>
      </dsp:txBody>
      <dsp:txXfrm>
        <a:off x="3589977" y="2546304"/>
        <a:ext cx="631828" cy="412660"/>
      </dsp:txXfrm>
    </dsp:sp>
    <dsp:sp modelId="{B825DF6D-0026-4023-A291-7EE901131743}">
      <dsp:nvSpPr>
        <dsp:cNvPr id="0" name=""/>
        <dsp:cNvSpPr/>
      </dsp:nvSpPr>
      <dsp:spPr>
        <a:xfrm>
          <a:off x="4714927" y="2343338"/>
          <a:ext cx="91440" cy="190128"/>
        </a:xfrm>
        <a:custGeom>
          <a:avLst/>
          <a:gdLst/>
          <a:ahLst/>
          <a:cxnLst/>
          <a:rect l="0" t="0" r="0" b="0"/>
          <a:pathLst>
            <a:path>
              <a:moveTo>
                <a:pt x="45720" y="0"/>
              </a:moveTo>
              <a:lnTo>
                <a:pt x="45720" y="190128"/>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017F97A-5AF1-43CD-9B04-61415A1A4C07}">
      <dsp:nvSpPr>
        <dsp:cNvPr id="0" name=""/>
        <dsp:cNvSpPr/>
      </dsp:nvSpPr>
      <dsp:spPr>
        <a:xfrm>
          <a:off x="4431895" y="2533466"/>
          <a:ext cx="657504" cy="438336"/>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en-US" sz="1000" kern="1200" dirty="0" smtClean="0"/>
            <a:t>CF6</a:t>
          </a:r>
          <a:endParaRPr lang="en-US" sz="1000" kern="1200" dirty="0"/>
        </a:p>
      </dsp:txBody>
      <dsp:txXfrm>
        <a:off x="4444733" y="2546304"/>
        <a:ext cx="631828" cy="412660"/>
      </dsp:txXfrm>
    </dsp:sp>
    <dsp:sp modelId="{37F11413-B9AB-4F59-BED4-F2F94DCDF6BD}">
      <dsp:nvSpPr>
        <dsp:cNvPr id="0" name=""/>
        <dsp:cNvSpPr/>
      </dsp:nvSpPr>
      <dsp:spPr>
        <a:xfrm>
          <a:off x="3051136" y="2971802"/>
          <a:ext cx="1709510" cy="174128"/>
        </a:xfrm>
        <a:custGeom>
          <a:avLst/>
          <a:gdLst/>
          <a:ahLst/>
          <a:cxnLst/>
          <a:rect l="0" t="0" r="0" b="0"/>
          <a:pathLst>
            <a:path>
              <a:moveTo>
                <a:pt x="1709510" y="0"/>
              </a:moveTo>
              <a:lnTo>
                <a:pt x="1709510" y="87064"/>
              </a:lnTo>
              <a:lnTo>
                <a:pt x="0" y="87064"/>
              </a:lnTo>
              <a:lnTo>
                <a:pt x="0" y="174128"/>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738CDA5-E015-438F-8ED9-AC383C7716C3}">
      <dsp:nvSpPr>
        <dsp:cNvPr id="0" name=""/>
        <dsp:cNvSpPr/>
      </dsp:nvSpPr>
      <dsp:spPr>
        <a:xfrm>
          <a:off x="2722384" y="3145931"/>
          <a:ext cx="657504" cy="438336"/>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en-US" sz="1000" kern="1200" dirty="0" smtClean="0"/>
            <a:t>Fuel Tubes</a:t>
          </a:r>
          <a:endParaRPr lang="en-US" sz="1000" kern="1200" dirty="0"/>
        </a:p>
      </dsp:txBody>
      <dsp:txXfrm>
        <a:off x="2735222" y="3158769"/>
        <a:ext cx="631828" cy="412660"/>
      </dsp:txXfrm>
    </dsp:sp>
    <dsp:sp modelId="{8E7D6BB2-1222-444D-A410-CA771C05B6F0}">
      <dsp:nvSpPr>
        <dsp:cNvPr id="0" name=""/>
        <dsp:cNvSpPr/>
      </dsp:nvSpPr>
      <dsp:spPr>
        <a:xfrm>
          <a:off x="3905891" y="2971802"/>
          <a:ext cx="854755" cy="174128"/>
        </a:xfrm>
        <a:custGeom>
          <a:avLst/>
          <a:gdLst/>
          <a:ahLst/>
          <a:cxnLst/>
          <a:rect l="0" t="0" r="0" b="0"/>
          <a:pathLst>
            <a:path>
              <a:moveTo>
                <a:pt x="854755" y="0"/>
              </a:moveTo>
              <a:lnTo>
                <a:pt x="854755" y="87064"/>
              </a:lnTo>
              <a:lnTo>
                <a:pt x="0" y="87064"/>
              </a:lnTo>
              <a:lnTo>
                <a:pt x="0" y="174128"/>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EFA3165-F02E-4965-BA60-7FDEBD934FF7}">
      <dsp:nvSpPr>
        <dsp:cNvPr id="0" name=""/>
        <dsp:cNvSpPr/>
      </dsp:nvSpPr>
      <dsp:spPr>
        <a:xfrm>
          <a:off x="3577139" y="3145931"/>
          <a:ext cx="657504" cy="438336"/>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en-US" sz="1000" kern="1200" dirty="0" smtClean="0"/>
            <a:t>Air Hoses</a:t>
          </a:r>
          <a:endParaRPr lang="en-US" sz="1000" kern="1200" dirty="0"/>
        </a:p>
      </dsp:txBody>
      <dsp:txXfrm>
        <a:off x="3589977" y="3158769"/>
        <a:ext cx="631828" cy="412660"/>
      </dsp:txXfrm>
    </dsp:sp>
    <dsp:sp modelId="{4D6CF4AE-332F-47CF-9DF5-D768C5E589F6}">
      <dsp:nvSpPr>
        <dsp:cNvPr id="0" name=""/>
        <dsp:cNvSpPr/>
      </dsp:nvSpPr>
      <dsp:spPr>
        <a:xfrm>
          <a:off x="4714927" y="2971802"/>
          <a:ext cx="91440" cy="174128"/>
        </a:xfrm>
        <a:custGeom>
          <a:avLst/>
          <a:gdLst/>
          <a:ahLst/>
          <a:cxnLst/>
          <a:rect l="0" t="0" r="0" b="0"/>
          <a:pathLst>
            <a:path>
              <a:moveTo>
                <a:pt x="45720" y="0"/>
              </a:moveTo>
              <a:lnTo>
                <a:pt x="45720" y="174128"/>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DEEDFB8-3786-4114-BFAC-FE7D3311394D}">
      <dsp:nvSpPr>
        <dsp:cNvPr id="0" name=""/>
        <dsp:cNvSpPr/>
      </dsp:nvSpPr>
      <dsp:spPr>
        <a:xfrm>
          <a:off x="4431895" y="3145931"/>
          <a:ext cx="657504" cy="438336"/>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en-US" sz="1000" kern="1200" dirty="0" smtClean="0"/>
            <a:t>Air Manifolds</a:t>
          </a:r>
          <a:endParaRPr lang="en-US" sz="1000" kern="1200" dirty="0"/>
        </a:p>
      </dsp:txBody>
      <dsp:txXfrm>
        <a:off x="4444733" y="3158769"/>
        <a:ext cx="631828" cy="412660"/>
      </dsp:txXfrm>
    </dsp:sp>
    <dsp:sp modelId="{3203ED74-812E-4E3B-94C4-0443A6B220C9}">
      <dsp:nvSpPr>
        <dsp:cNvPr id="0" name=""/>
        <dsp:cNvSpPr/>
      </dsp:nvSpPr>
      <dsp:spPr>
        <a:xfrm>
          <a:off x="4333269" y="3584267"/>
          <a:ext cx="427377" cy="141297"/>
        </a:xfrm>
        <a:custGeom>
          <a:avLst/>
          <a:gdLst/>
          <a:ahLst/>
          <a:cxnLst/>
          <a:rect l="0" t="0" r="0" b="0"/>
          <a:pathLst>
            <a:path>
              <a:moveTo>
                <a:pt x="427377" y="0"/>
              </a:moveTo>
              <a:lnTo>
                <a:pt x="427377" y="70648"/>
              </a:lnTo>
              <a:lnTo>
                <a:pt x="0" y="70648"/>
              </a:lnTo>
              <a:lnTo>
                <a:pt x="0" y="141297"/>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471EF4A-547F-4359-AD38-4D23BA6B161E}">
      <dsp:nvSpPr>
        <dsp:cNvPr id="0" name=""/>
        <dsp:cNvSpPr/>
      </dsp:nvSpPr>
      <dsp:spPr>
        <a:xfrm>
          <a:off x="4004517" y="3725565"/>
          <a:ext cx="657504" cy="438336"/>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en-US" sz="1000" kern="1200" dirty="0" smtClean="0"/>
            <a:t>HPT ACC Manifolds</a:t>
          </a:r>
          <a:endParaRPr lang="en-US" sz="1000" kern="1200" dirty="0"/>
        </a:p>
      </dsp:txBody>
      <dsp:txXfrm>
        <a:off x="4017355" y="3738403"/>
        <a:ext cx="631828" cy="412660"/>
      </dsp:txXfrm>
    </dsp:sp>
    <dsp:sp modelId="{9526C455-0A74-46D8-8552-18C452C0517A}">
      <dsp:nvSpPr>
        <dsp:cNvPr id="0" name=""/>
        <dsp:cNvSpPr/>
      </dsp:nvSpPr>
      <dsp:spPr>
        <a:xfrm>
          <a:off x="3478514" y="4163901"/>
          <a:ext cx="854755" cy="203177"/>
        </a:xfrm>
        <a:custGeom>
          <a:avLst/>
          <a:gdLst/>
          <a:ahLst/>
          <a:cxnLst/>
          <a:rect l="0" t="0" r="0" b="0"/>
          <a:pathLst>
            <a:path>
              <a:moveTo>
                <a:pt x="854755" y="0"/>
              </a:moveTo>
              <a:lnTo>
                <a:pt x="854755" y="101588"/>
              </a:lnTo>
              <a:lnTo>
                <a:pt x="0" y="101588"/>
              </a:lnTo>
              <a:lnTo>
                <a:pt x="0" y="203177"/>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CE40350-99EE-4EA6-B8F4-6DF299CB1B7D}">
      <dsp:nvSpPr>
        <dsp:cNvPr id="0" name=""/>
        <dsp:cNvSpPr/>
      </dsp:nvSpPr>
      <dsp:spPr>
        <a:xfrm>
          <a:off x="3149762" y="4367078"/>
          <a:ext cx="657504" cy="438336"/>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en-US" sz="1000" kern="1200" dirty="0" smtClean="0"/>
            <a:t>MRB</a:t>
          </a:r>
          <a:endParaRPr lang="en-US" sz="1000" kern="1200" dirty="0"/>
        </a:p>
      </dsp:txBody>
      <dsp:txXfrm>
        <a:off x="3162600" y="4379916"/>
        <a:ext cx="631828" cy="412660"/>
      </dsp:txXfrm>
    </dsp:sp>
    <dsp:sp modelId="{0CEB2171-2C7A-47A4-B8E3-C96964C9583A}">
      <dsp:nvSpPr>
        <dsp:cNvPr id="0" name=""/>
        <dsp:cNvSpPr/>
      </dsp:nvSpPr>
      <dsp:spPr>
        <a:xfrm>
          <a:off x="4287549" y="4163901"/>
          <a:ext cx="91440" cy="203177"/>
        </a:xfrm>
        <a:custGeom>
          <a:avLst/>
          <a:gdLst/>
          <a:ahLst/>
          <a:cxnLst/>
          <a:rect l="0" t="0" r="0" b="0"/>
          <a:pathLst>
            <a:path>
              <a:moveTo>
                <a:pt x="45720" y="0"/>
              </a:moveTo>
              <a:lnTo>
                <a:pt x="45720" y="203177"/>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189BED2-7ABB-4CDF-AD97-6D9E9EB65D04}">
      <dsp:nvSpPr>
        <dsp:cNvPr id="0" name=""/>
        <dsp:cNvSpPr/>
      </dsp:nvSpPr>
      <dsp:spPr>
        <a:xfrm>
          <a:off x="4004517" y="4367078"/>
          <a:ext cx="657504" cy="438336"/>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en-US" sz="1000" kern="1200" dirty="0" smtClean="0"/>
            <a:t>Rework</a:t>
          </a:r>
          <a:endParaRPr lang="en-US" sz="1000" kern="1200" dirty="0"/>
        </a:p>
      </dsp:txBody>
      <dsp:txXfrm>
        <a:off x="4017355" y="4379916"/>
        <a:ext cx="631828" cy="412660"/>
      </dsp:txXfrm>
    </dsp:sp>
    <dsp:sp modelId="{B9659525-4A47-47A7-ACBA-A8B69977C9BC}">
      <dsp:nvSpPr>
        <dsp:cNvPr id="0" name=""/>
        <dsp:cNvSpPr/>
      </dsp:nvSpPr>
      <dsp:spPr>
        <a:xfrm>
          <a:off x="4333269" y="4163901"/>
          <a:ext cx="854755" cy="203177"/>
        </a:xfrm>
        <a:custGeom>
          <a:avLst/>
          <a:gdLst/>
          <a:ahLst/>
          <a:cxnLst/>
          <a:rect l="0" t="0" r="0" b="0"/>
          <a:pathLst>
            <a:path>
              <a:moveTo>
                <a:pt x="0" y="0"/>
              </a:moveTo>
              <a:lnTo>
                <a:pt x="0" y="101588"/>
              </a:lnTo>
              <a:lnTo>
                <a:pt x="854755" y="101588"/>
              </a:lnTo>
              <a:lnTo>
                <a:pt x="854755" y="203177"/>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A5CAC42-D1B9-44C1-A3E6-71E7DBDA72FA}">
      <dsp:nvSpPr>
        <dsp:cNvPr id="0" name=""/>
        <dsp:cNvSpPr/>
      </dsp:nvSpPr>
      <dsp:spPr>
        <a:xfrm>
          <a:off x="4859272" y="4367078"/>
          <a:ext cx="657504" cy="438336"/>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en-US" sz="1000" kern="1200" dirty="0" smtClean="0"/>
            <a:t>Cycle Time</a:t>
          </a:r>
          <a:endParaRPr lang="en-US" sz="1000" kern="1200" dirty="0"/>
        </a:p>
      </dsp:txBody>
      <dsp:txXfrm>
        <a:off x="4872110" y="4379916"/>
        <a:ext cx="631828" cy="412660"/>
      </dsp:txXfrm>
    </dsp:sp>
    <dsp:sp modelId="{4E153C33-021C-49E7-9BA8-3D8BF874C6D0}">
      <dsp:nvSpPr>
        <dsp:cNvPr id="0" name=""/>
        <dsp:cNvSpPr/>
      </dsp:nvSpPr>
      <dsp:spPr>
        <a:xfrm>
          <a:off x="4760647" y="3584267"/>
          <a:ext cx="427377" cy="141297"/>
        </a:xfrm>
        <a:custGeom>
          <a:avLst/>
          <a:gdLst/>
          <a:ahLst/>
          <a:cxnLst/>
          <a:rect l="0" t="0" r="0" b="0"/>
          <a:pathLst>
            <a:path>
              <a:moveTo>
                <a:pt x="0" y="0"/>
              </a:moveTo>
              <a:lnTo>
                <a:pt x="0" y="70648"/>
              </a:lnTo>
              <a:lnTo>
                <a:pt x="427377" y="70648"/>
              </a:lnTo>
              <a:lnTo>
                <a:pt x="427377" y="141297"/>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13A6027-723D-474B-8B0D-CE7B3A4CF88F}">
      <dsp:nvSpPr>
        <dsp:cNvPr id="0" name=""/>
        <dsp:cNvSpPr/>
      </dsp:nvSpPr>
      <dsp:spPr>
        <a:xfrm>
          <a:off x="4859272" y="3725565"/>
          <a:ext cx="657504" cy="438336"/>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en-US" sz="1000" kern="1200" dirty="0" smtClean="0"/>
            <a:t>LPT ACC Manifolds</a:t>
          </a:r>
          <a:endParaRPr lang="en-US" sz="1000" kern="1200" dirty="0"/>
        </a:p>
      </dsp:txBody>
      <dsp:txXfrm>
        <a:off x="4872110" y="3738403"/>
        <a:ext cx="631828" cy="412660"/>
      </dsp:txXfrm>
    </dsp:sp>
    <dsp:sp modelId="{CC265404-1C56-4AC0-9FEB-EF8663A4C9EF}">
      <dsp:nvSpPr>
        <dsp:cNvPr id="0" name=""/>
        <dsp:cNvSpPr/>
      </dsp:nvSpPr>
      <dsp:spPr>
        <a:xfrm>
          <a:off x="4760647" y="2971802"/>
          <a:ext cx="854755" cy="174128"/>
        </a:xfrm>
        <a:custGeom>
          <a:avLst/>
          <a:gdLst/>
          <a:ahLst/>
          <a:cxnLst/>
          <a:rect l="0" t="0" r="0" b="0"/>
          <a:pathLst>
            <a:path>
              <a:moveTo>
                <a:pt x="0" y="0"/>
              </a:moveTo>
              <a:lnTo>
                <a:pt x="0" y="87064"/>
              </a:lnTo>
              <a:lnTo>
                <a:pt x="854755" y="87064"/>
              </a:lnTo>
              <a:lnTo>
                <a:pt x="854755" y="174128"/>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F060A82-DF3C-49D6-AF32-77C371A64D70}">
      <dsp:nvSpPr>
        <dsp:cNvPr id="0" name=""/>
        <dsp:cNvSpPr/>
      </dsp:nvSpPr>
      <dsp:spPr>
        <a:xfrm>
          <a:off x="5286650" y="3145931"/>
          <a:ext cx="657504" cy="438336"/>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en-US" sz="1000" kern="1200" dirty="0" smtClean="0"/>
            <a:t>Hydraulic Tubes</a:t>
          </a:r>
          <a:endParaRPr lang="en-US" sz="1000" kern="1200" dirty="0"/>
        </a:p>
      </dsp:txBody>
      <dsp:txXfrm>
        <a:off x="5299488" y="3158769"/>
        <a:ext cx="631828" cy="412660"/>
      </dsp:txXfrm>
    </dsp:sp>
    <dsp:sp modelId="{A6EC8790-E5B0-48BE-8537-9276E082A2BC}">
      <dsp:nvSpPr>
        <dsp:cNvPr id="0" name=""/>
        <dsp:cNvSpPr/>
      </dsp:nvSpPr>
      <dsp:spPr>
        <a:xfrm>
          <a:off x="4760647" y="2971802"/>
          <a:ext cx="1709510" cy="174128"/>
        </a:xfrm>
        <a:custGeom>
          <a:avLst/>
          <a:gdLst/>
          <a:ahLst/>
          <a:cxnLst/>
          <a:rect l="0" t="0" r="0" b="0"/>
          <a:pathLst>
            <a:path>
              <a:moveTo>
                <a:pt x="0" y="0"/>
              </a:moveTo>
              <a:lnTo>
                <a:pt x="0" y="87064"/>
              </a:lnTo>
              <a:lnTo>
                <a:pt x="1709510" y="87064"/>
              </a:lnTo>
              <a:lnTo>
                <a:pt x="1709510" y="174128"/>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46C498A-63DF-43F6-9F98-C33B2EB807A5}">
      <dsp:nvSpPr>
        <dsp:cNvPr id="0" name=""/>
        <dsp:cNvSpPr/>
      </dsp:nvSpPr>
      <dsp:spPr>
        <a:xfrm>
          <a:off x="6141405" y="3145931"/>
          <a:ext cx="657504" cy="438336"/>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en-US" sz="1000" kern="1200" dirty="0" smtClean="0"/>
            <a:t>Oil Tubes</a:t>
          </a:r>
          <a:endParaRPr lang="en-US" sz="1000" kern="1200" dirty="0"/>
        </a:p>
      </dsp:txBody>
      <dsp:txXfrm>
        <a:off x="6154243" y="3158769"/>
        <a:ext cx="631828" cy="412660"/>
      </dsp:txXfrm>
    </dsp:sp>
    <dsp:sp modelId="{05203641-6E8D-4070-A8CD-7DB61B93C794}">
      <dsp:nvSpPr>
        <dsp:cNvPr id="0" name=""/>
        <dsp:cNvSpPr/>
      </dsp:nvSpPr>
      <dsp:spPr>
        <a:xfrm>
          <a:off x="4760647" y="2343338"/>
          <a:ext cx="854755" cy="190128"/>
        </a:xfrm>
        <a:custGeom>
          <a:avLst/>
          <a:gdLst/>
          <a:ahLst/>
          <a:cxnLst/>
          <a:rect l="0" t="0" r="0" b="0"/>
          <a:pathLst>
            <a:path>
              <a:moveTo>
                <a:pt x="0" y="0"/>
              </a:moveTo>
              <a:lnTo>
                <a:pt x="0" y="95064"/>
              </a:lnTo>
              <a:lnTo>
                <a:pt x="854755" y="95064"/>
              </a:lnTo>
              <a:lnTo>
                <a:pt x="854755" y="190128"/>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134B25B-A611-4BDC-9469-CCAA86464042}">
      <dsp:nvSpPr>
        <dsp:cNvPr id="0" name=""/>
        <dsp:cNvSpPr/>
      </dsp:nvSpPr>
      <dsp:spPr>
        <a:xfrm>
          <a:off x="5286650" y="2533466"/>
          <a:ext cx="657504" cy="438336"/>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en-US" sz="1000" kern="1200" dirty="0" smtClean="0"/>
            <a:t>LEAP</a:t>
          </a:r>
          <a:endParaRPr lang="en-US" sz="1000" kern="1200" dirty="0"/>
        </a:p>
      </dsp:txBody>
      <dsp:txXfrm>
        <a:off x="5299488" y="2546304"/>
        <a:ext cx="631828" cy="412660"/>
      </dsp:txXfrm>
    </dsp:sp>
    <dsp:sp modelId="{7FFBC84F-D8E8-4B56-A51B-C4261C24D10E}">
      <dsp:nvSpPr>
        <dsp:cNvPr id="0" name=""/>
        <dsp:cNvSpPr/>
      </dsp:nvSpPr>
      <dsp:spPr>
        <a:xfrm>
          <a:off x="4760647" y="2343338"/>
          <a:ext cx="1709510" cy="190128"/>
        </a:xfrm>
        <a:custGeom>
          <a:avLst/>
          <a:gdLst/>
          <a:ahLst/>
          <a:cxnLst/>
          <a:rect l="0" t="0" r="0" b="0"/>
          <a:pathLst>
            <a:path>
              <a:moveTo>
                <a:pt x="0" y="0"/>
              </a:moveTo>
              <a:lnTo>
                <a:pt x="0" y="95064"/>
              </a:lnTo>
              <a:lnTo>
                <a:pt x="1709510" y="95064"/>
              </a:lnTo>
              <a:lnTo>
                <a:pt x="1709510" y="190128"/>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F7312C7-F874-4AD1-91D6-74923F56D347}">
      <dsp:nvSpPr>
        <dsp:cNvPr id="0" name=""/>
        <dsp:cNvSpPr/>
      </dsp:nvSpPr>
      <dsp:spPr>
        <a:xfrm>
          <a:off x="6141405" y="2533466"/>
          <a:ext cx="657504" cy="438336"/>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en-US" sz="1000" kern="1200" dirty="0" smtClean="0"/>
            <a:t>P20</a:t>
          </a:r>
          <a:endParaRPr lang="en-US" sz="1000" kern="1200" dirty="0"/>
        </a:p>
      </dsp:txBody>
      <dsp:txXfrm>
        <a:off x="6154243" y="2546304"/>
        <a:ext cx="631828" cy="412660"/>
      </dsp:txXfrm>
    </dsp:sp>
    <dsp:sp modelId="{2DD89FDB-CA8C-4778-B3A4-9847684E24A5}">
      <dsp:nvSpPr>
        <dsp:cNvPr id="0" name=""/>
        <dsp:cNvSpPr/>
      </dsp:nvSpPr>
      <dsp:spPr>
        <a:xfrm>
          <a:off x="5188024" y="1730873"/>
          <a:ext cx="427377" cy="181523"/>
        </a:xfrm>
        <a:custGeom>
          <a:avLst/>
          <a:gdLst/>
          <a:ahLst/>
          <a:cxnLst/>
          <a:rect l="0" t="0" r="0" b="0"/>
          <a:pathLst>
            <a:path>
              <a:moveTo>
                <a:pt x="0" y="0"/>
              </a:moveTo>
              <a:lnTo>
                <a:pt x="0" y="90761"/>
              </a:lnTo>
              <a:lnTo>
                <a:pt x="427377" y="90761"/>
              </a:lnTo>
              <a:lnTo>
                <a:pt x="427377" y="181523"/>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1615A0F-A3AC-4244-860C-DFF1E0CDFF8A}">
      <dsp:nvSpPr>
        <dsp:cNvPr id="0" name=""/>
        <dsp:cNvSpPr/>
      </dsp:nvSpPr>
      <dsp:spPr>
        <a:xfrm>
          <a:off x="5286650" y="1912396"/>
          <a:ext cx="657504" cy="438336"/>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en-US" sz="1000" kern="1200" dirty="0" smtClean="0"/>
            <a:t>Hooksett</a:t>
          </a:r>
          <a:endParaRPr lang="en-US" sz="1000" kern="1200" dirty="0"/>
        </a:p>
      </dsp:txBody>
      <dsp:txXfrm>
        <a:off x="5299488" y="1925234"/>
        <a:ext cx="631828" cy="412660"/>
      </dsp:txXfrm>
    </dsp:sp>
    <dsp:sp modelId="{2C95AE5F-1885-4059-B836-C863A0327D53}">
      <dsp:nvSpPr>
        <dsp:cNvPr id="0" name=""/>
        <dsp:cNvSpPr/>
      </dsp:nvSpPr>
      <dsp:spPr>
        <a:xfrm>
          <a:off x="5188024" y="1124137"/>
          <a:ext cx="854755" cy="168399"/>
        </a:xfrm>
        <a:custGeom>
          <a:avLst/>
          <a:gdLst/>
          <a:ahLst/>
          <a:cxnLst/>
          <a:rect l="0" t="0" r="0" b="0"/>
          <a:pathLst>
            <a:path>
              <a:moveTo>
                <a:pt x="0" y="0"/>
              </a:moveTo>
              <a:lnTo>
                <a:pt x="0" y="84199"/>
              </a:lnTo>
              <a:lnTo>
                <a:pt x="854755" y="84199"/>
              </a:lnTo>
              <a:lnTo>
                <a:pt x="854755" y="168399"/>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BFAA01E-8F0A-445B-8FF2-19FA2388C289}">
      <dsp:nvSpPr>
        <dsp:cNvPr id="0" name=""/>
        <dsp:cNvSpPr/>
      </dsp:nvSpPr>
      <dsp:spPr>
        <a:xfrm>
          <a:off x="5714028" y="1292537"/>
          <a:ext cx="657504" cy="438336"/>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en-US" sz="1000" kern="1200" dirty="0" smtClean="0"/>
            <a:t>Systems</a:t>
          </a:r>
          <a:endParaRPr lang="en-US" sz="1000" kern="1200" dirty="0"/>
        </a:p>
      </dsp:txBody>
      <dsp:txXfrm>
        <a:off x="5726866" y="1305375"/>
        <a:ext cx="631828" cy="412660"/>
      </dsp:txXfrm>
    </dsp:sp>
    <dsp:sp modelId="{AFF860BD-043B-4800-B287-0C62775065CE}">
      <dsp:nvSpPr>
        <dsp:cNvPr id="0" name=""/>
        <dsp:cNvSpPr/>
      </dsp:nvSpPr>
      <dsp:spPr>
        <a:xfrm>
          <a:off x="5188024" y="514534"/>
          <a:ext cx="854755" cy="171266"/>
        </a:xfrm>
        <a:custGeom>
          <a:avLst/>
          <a:gdLst/>
          <a:ahLst/>
          <a:cxnLst/>
          <a:rect l="0" t="0" r="0" b="0"/>
          <a:pathLst>
            <a:path>
              <a:moveTo>
                <a:pt x="0" y="0"/>
              </a:moveTo>
              <a:lnTo>
                <a:pt x="0" y="85633"/>
              </a:lnTo>
              <a:lnTo>
                <a:pt x="854755" y="85633"/>
              </a:lnTo>
              <a:lnTo>
                <a:pt x="854755" y="171266"/>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9251DC7-AA33-4E37-9D6C-4DD4AC4414FA}">
      <dsp:nvSpPr>
        <dsp:cNvPr id="0" name=""/>
        <dsp:cNvSpPr/>
      </dsp:nvSpPr>
      <dsp:spPr>
        <a:xfrm>
          <a:off x="5714028" y="685801"/>
          <a:ext cx="657504" cy="438336"/>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en-US" sz="1000" kern="1200" dirty="0" smtClean="0"/>
            <a:t>Delivery</a:t>
          </a:r>
          <a:endParaRPr lang="en-US" sz="1000" kern="1200" dirty="0"/>
        </a:p>
      </dsp:txBody>
      <dsp:txXfrm>
        <a:off x="5726866" y="698639"/>
        <a:ext cx="631828" cy="412660"/>
      </dsp:txXfrm>
    </dsp:sp>
    <dsp:sp modelId="{9336AF21-7AEA-415E-918C-D702CCDF7DC3}">
      <dsp:nvSpPr>
        <dsp:cNvPr id="0" name=""/>
        <dsp:cNvSpPr/>
      </dsp:nvSpPr>
      <dsp:spPr>
        <a:xfrm>
          <a:off x="5188024" y="514534"/>
          <a:ext cx="1709510" cy="171266"/>
        </a:xfrm>
        <a:custGeom>
          <a:avLst/>
          <a:gdLst/>
          <a:ahLst/>
          <a:cxnLst/>
          <a:rect l="0" t="0" r="0" b="0"/>
          <a:pathLst>
            <a:path>
              <a:moveTo>
                <a:pt x="0" y="0"/>
              </a:moveTo>
              <a:lnTo>
                <a:pt x="0" y="85633"/>
              </a:lnTo>
              <a:lnTo>
                <a:pt x="1709510" y="85633"/>
              </a:lnTo>
              <a:lnTo>
                <a:pt x="1709510" y="171266"/>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82BFB9C-45C1-40AF-9017-08FDFB75FC26}">
      <dsp:nvSpPr>
        <dsp:cNvPr id="0" name=""/>
        <dsp:cNvSpPr/>
      </dsp:nvSpPr>
      <dsp:spPr>
        <a:xfrm>
          <a:off x="6568783" y="685801"/>
          <a:ext cx="657504" cy="438336"/>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en-US" sz="1000" kern="1200" dirty="0" smtClean="0"/>
            <a:t>Growth</a:t>
          </a:r>
          <a:endParaRPr lang="en-US" sz="1000" kern="1200" dirty="0"/>
        </a:p>
      </dsp:txBody>
      <dsp:txXfrm>
        <a:off x="6581621" y="698639"/>
        <a:ext cx="631828" cy="412660"/>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6">
  <dgm:title val=""/>
  <dgm:desc val=""/>
  <dgm:catLst>
    <dgm:cat type="hierarchy" pri="3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 modelId="4">
          <dgm:prSet phldr="1"/>
        </dgm:pt>
        <dgm:pt modelId="5">
          <dgm:prSet phldr="1"/>
        </dgm:pt>
        <dgm:pt modelId="6">
          <dgm:prSet phldr="1"/>
        </dgm:pt>
      </dgm:ptLst>
      <dgm:cxnLst>
        <dgm:cxn modelId="7" srcId="0" destId="1" srcOrd="0" destOrd="0"/>
        <dgm:cxn modelId="8" srcId="1" destId="2" srcOrd="0" destOrd="0"/>
        <dgm:cxn modelId="9" srcId="1" destId="3" srcOrd="1" destOrd="0"/>
        <dgm:cxn modelId="23" srcId="2" destId="21" srcOrd="0" destOrd="0"/>
        <dgm:cxn modelId="24" srcId="2" destId="22" srcOrd="1" destOrd="0"/>
        <dgm:cxn modelId="33" srcId="3" destId="31" srcOrd="0" destOrd="0"/>
        <dgm:cxn modelId="10" srcId="0" destId="4" srcOrd="1" destOrd="0"/>
        <dgm:cxn modelId="11" srcId="0" destId="5" srcOrd="2" destOrd="0"/>
        <dgm:cxn modelId="12" srcId="0" destId="6" srcOrd="3" destOrd="0"/>
      </dgm:cxnLst>
      <dgm:bg/>
      <dgm:whole/>
    </dgm:dataModel>
  </dgm:sampData>
  <dgm:styleData>
    <dgm:dataModel>
      <dgm:ptLst>
        <dgm:pt modelId="0" type="doc"/>
        <dgm:pt modelId="1"/>
        <dgm:pt modelId="11"/>
        <dgm:pt modelId="12"/>
        <dgm:pt modelId="2"/>
        <dgm:pt modelId="3"/>
      </dgm:ptLst>
      <dgm:cxnLst>
        <dgm:cxn modelId="4" srcId="0" destId="1" srcOrd="0" destOrd="0"/>
        <dgm:cxn modelId="13" srcId="1" destId="11" srcOrd="0" destOrd="0"/>
        <dgm:cxn modelId="14" srcId="1" destId="12" srcOrd="1" destOrd="0"/>
        <dgm:cxn modelId="5" srcId="0" destId="2" srcOrd="1" destOrd="0"/>
        <dgm:cxn modelId="6" srcId="0" destId="3" srcOrd="2" destOrd="0"/>
      </dgm:cxnLst>
      <dgm:bg/>
      <dgm:whole/>
    </dgm:dataModel>
  </dgm:styleData>
  <dgm:clrData>
    <dgm:dataModel>
      <dgm:ptLst>
        <dgm:pt modelId="0" type="doc"/>
        <dgm:pt modelId="1"/>
        <dgm:pt modelId="2"/>
        <dgm:pt modelId="21"/>
        <dgm:pt modelId="211"/>
        <dgm:pt modelId="3"/>
        <dgm:pt modelId="31"/>
        <dgm:pt modelId="311"/>
        <dgm:pt modelId="4"/>
        <dgm:pt modelId="5"/>
        <dgm:pt modelId="6"/>
        <dgm:pt modelId="7"/>
      </dgm:ptLst>
      <dgm:cxnLst>
        <dgm:cxn modelId="8" srcId="0" destId="1" srcOrd="0" destOrd="0"/>
        <dgm:cxn modelId="9" srcId="1" destId="2" srcOrd="0" destOrd="0"/>
        <dgm:cxn modelId="10" srcId="1" destId="3" srcOrd="1" destOrd="0"/>
        <dgm:cxn modelId="23" srcId="2" destId="21" srcOrd="0" destOrd="0"/>
        <dgm:cxn modelId="24" srcId="21" destId="211" srcOrd="0" destOrd="0"/>
        <dgm:cxn modelId="33" srcId="3" destId="31" srcOrd="0" destOrd="0"/>
        <dgm:cxn modelId="34" srcId="31" destId="311" srcOrd="0" destOrd="0"/>
        <dgm:cxn modelId="11" srcId="0" destId="4" srcOrd="1" destOrd="0"/>
        <dgm:cxn modelId="12" srcId="0" destId="5" srcOrd="2" destOrd="0"/>
        <dgm:cxn modelId="13" srcId="0" destId="6" srcOrd="3" destOrd="0"/>
        <dgm:cxn modelId="14" srcId="0" destId="7" srcOrd="4" destOrd="0"/>
      </dgm:cxnLst>
      <dgm:bg/>
      <dgm:whole/>
    </dgm:dataModel>
  </dgm:clrData>
  <dgm:layoutNode name="mainComposite">
    <dgm:varLst>
      <dgm:chPref val="1"/>
      <dgm:dir/>
      <dgm:animOne val="branch"/>
      <dgm:animLvl val="lvl"/>
      <dgm:resizeHandles val="exact"/>
    </dgm:varLst>
    <dgm:alg type="composite">
      <dgm:param type="vertAlign" val="mid"/>
      <dgm:param type="horzAlign" val="ctr"/>
    </dgm:alg>
    <dgm:shape xmlns:r="http://schemas.openxmlformats.org/officeDocument/2006/relationships" r:blip="">
      <dgm:adjLst/>
    </dgm:shape>
    <dgm:presOf/>
    <dgm:choose name="Name0">
      <dgm:if name="Name1" axis="ch" ptType="node" func="cnt" op="gte" val="2">
        <dgm:choose name="Name2">
          <dgm:if name="Name3" func="var" arg="dir" op="equ" val="norm">
            <dgm:constrLst>
              <dgm:constr type="l" for="ch" forName="hierFlow" refType="w" fact="0.3"/>
              <dgm:constr type="t" for="ch" forName="hierFlow"/>
              <dgm:constr type="r" for="ch" forName="hierFlow" refType="w" fact="0.98"/>
              <dgm:constr type="b" for="ch" forName="hierFlow" refType="h" fact="0.98"/>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if>
          <dgm:else name="Name4">
            <dgm:constrLst>
              <dgm:constr type="l" for="ch" forName="hierFlow" refType="w" fact="0.02"/>
              <dgm:constr type="t" for="ch" forName="hierFlow"/>
              <dgm:constr type="r" for="ch" forName="hierFlow" refType="w" fact="0.7"/>
              <dgm:constr type="b" for="ch" forName="hierFlow" refType="h" fact="0.98"/>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else>
        </dgm:choose>
      </dgm:if>
      <dgm:else name="Name5">
        <dgm:constrLst>
          <dgm:constr type="l" for="ch" forName="hierFlow"/>
          <dgm:constr type="t" for="ch" forName="hierFlow"/>
          <dgm:constr type="r" for="ch" forName="hierFlow" refType="w"/>
          <dgm:constr type="b" for="ch" forName="hierFlow" refType="h"/>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else>
    </dgm:choose>
    <dgm:ruleLst/>
    <dgm:layoutNode name="hierFlow">
      <dgm:alg type="lin">
        <dgm:param type="linDir" val="fromT"/>
        <dgm:param type="nodeVertAlign" val="t"/>
        <dgm:param type="vertAlign" val="t"/>
        <dgm:param type="nodeHorzAlign" val="ctr"/>
        <dgm:param type="fallback" val="2D"/>
      </dgm:alg>
      <dgm:shape xmlns:r="http://schemas.openxmlformats.org/officeDocument/2006/relationships" r:blip="">
        <dgm:adjLst/>
      </dgm:shape>
      <dgm:presOf/>
      <dgm:constrLst/>
      <dgm:ruleLst/>
      <dgm:choose name="Name6">
        <dgm:if name="Name7" axis="ch" ptType="node" func="cnt" op="gte" val="2">
          <dgm:layoutNode name="firstBuf">
            <dgm:alg type="sp"/>
            <dgm:shape xmlns:r="http://schemas.openxmlformats.org/officeDocument/2006/relationships" r:blip="">
              <dgm:adjLst/>
            </dgm:shape>
            <dgm:presOf/>
            <dgm:constrLst/>
            <dgm:ruleLst/>
          </dgm:layoutNode>
        </dgm:if>
        <dgm:else name="Name8"/>
      </dgm:choose>
      <dgm:layoutNode name="hierChild1">
        <dgm:varLst>
          <dgm:chPref val="1"/>
          <dgm:animOne val="branch"/>
          <dgm:animLvl val="lvl"/>
        </dgm:varLst>
        <dgm:choose name="Name9">
          <dgm:if name="Name10" func="var" arg="dir" op="equ" val="norm">
            <dgm:alg type="hierChild">
              <dgm:param type="linDir" val="fromL"/>
              <dgm:param type="vertAlign" val="t"/>
            </dgm:alg>
          </dgm:if>
          <dgm:else name="Name11">
            <dgm:alg type="hierChild">
              <dgm:param type="linDir" val="fromR"/>
              <dgm:param type="vertAlign" val="t"/>
            </dgm:alg>
          </dgm:else>
        </dgm:choose>
        <dgm:shape xmlns:r="http://schemas.openxmlformats.org/officeDocument/2006/relationships" r:blip="">
          <dgm:adjLst/>
        </dgm:shape>
        <dgm:presOf/>
        <dgm:constrLst>
          <dgm:constr type="primFontSz" for="des" ptType="node" op="equ"/>
        </dgm:constrLst>
        <dgm:ruleLst/>
        <dgm:forEach name="Name12" axis="ch" cnt="3">
          <dgm:forEach name="Name13" axis="self" ptType="node">
            <dgm:layoutNode name="Name14">
              <dgm:alg type="hierRoot"/>
              <dgm:shape xmlns:r="http://schemas.openxmlformats.org/officeDocument/2006/relationships" r:blip="">
                <dgm:adjLst/>
              </dgm:shape>
              <dgm:presOf/>
              <dgm:constrLst/>
              <dgm:ruleLst/>
              <dgm:layoutNode name="level1Shape" styleLbl="node0">
                <dgm:varLst>
                  <dgm:chPref val="3"/>
                </dgm:varLst>
                <dgm:alg type="tx"/>
                <dgm:shape xmlns:r="http://schemas.openxmlformats.org/officeDocument/2006/relationships" type="roundRect" r:blip="">
                  <dgm:adjLst>
                    <dgm:adj idx="1" val="0.1"/>
                  </dgm:adjLst>
                </dgm:shape>
                <dgm:presOf axis="self"/>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hierChild2">
                <dgm:choose name="Name15">
                  <dgm:if name="Name16" func="var" arg="dir" op="equ" val="norm">
                    <dgm:alg type="hierChild">
                      <dgm:param type="linDir" val="fromL"/>
                    </dgm:alg>
                  </dgm:if>
                  <dgm:else name="Name17">
                    <dgm:alg type="hierChild">
                      <dgm:param type="linDir" val="fromR"/>
                    </dgm:alg>
                  </dgm:else>
                </dgm:choose>
                <dgm:shape xmlns:r="http://schemas.openxmlformats.org/officeDocument/2006/relationships" r:blip="">
                  <dgm:adjLst/>
                </dgm:shape>
                <dgm:presOf/>
                <dgm:constrLst/>
                <dgm:ruleLst/>
                <dgm:forEach name="repeat" axis="ch">
                  <dgm:forEach name="Name18" axis="self" ptType="parTrans" cnt="1">
                    <dgm:layoutNode name="Name19">
                      <dgm:alg type="conn">
                        <dgm:param type="dim" val="1D"/>
                        <dgm:param type="endSty" val="noArr"/>
                        <dgm:param type="connRout" val="bend"/>
                        <dgm:param type="begPts" val="bCtr"/>
                        <dgm:param type="endPts" val="tCtr"/>
                      </dgm:alg>
                      <dgm:shape xmlns:r="http://schemas.openxmlformats.org/officeDocument/2006/relationships" type="conn" r:blip="">
                        <dgm:adjLst/>
                      </dgm:shape>
                      <dgm:presOf axis="self"/>
                      <dgm:constrLst>
                        <dgm:constr type="w" val="1"/>
                        <dgm:constr type="h" val="1"/>
                        <dgm:constr type="begPad"/>
                        <dgm:constr type="endPad"/>
                      </dgm:constrLst>
                      <dgm:ruleLst/>
                    </dgm:layoutNode>
                  </dgm:forEach>
                  <dgm:forEach name="Name20" axis="self" ptType="node">
                    <dgm:layoutNode name="Name21">
                      <dgm:alg type="hierRoot"/>
                      <dgm:shape xmlns:r="http://schemas.openxmlformats.org/officeDocument/2006/relationships" r:blip="">
                        <dgm:adjLst/>
                      </dgm:shape>
                      <dgm:presOf/>
                      <dgm:constrLst/>
                      <dgm:ruleLst/>
                      <dgm:layoutNode name="level2Shape">
                        <dgm:alg type="tx"/>
                        <dgm:shape xmlns:r="http://schemas.openxmlformats.org/officeDocument/2006/relationships" type="roundRect" r:blip="">
                          <dgm:adjLst>
                            <dgm:adj idx="1" val="0.1"/>
                          </dgm:adjLst>
                        </dgm:shape>
                        <dgm:presOf axis="self"/>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hierChild3">
                        <dgm:choose name="Name22">
                          <dgm:if name="Name23" func="var" arg="dir" op="equ" val="norm">
                            <dgm:alg type="hierChild">
                              <dgm:param type="linDir" val="fromL"/>
                            </dgm:alg>
                          </dgm:if>
                          <dgm:else name="Name24">
                            <dgm:alg type="hierChild">
                              <dgm:param type="linDir" val="fromR"/>
                            </dgm:alg>
                          </dgm:else>
                        </dgm:choose>
                        <dgm:shape xmlns:r="http://schemas.openxmlformats.org/officeDocument/2006/relationships" r:blip="">
                          <dgm:adjLst/>
                        </dgm:shape>
                        <dgm:presOf/>
                        <dgm:constrLst/>
                        <dgm:ruleLst/>
                        <dgm:forEach name="Name25" ref="repeat"/>
                      </dgm:layoutNode>
                    </dgm:layoutNode>
                  </dgm:forEach>
                </dgm:forEach>
              </dgm:layoutNode>
            </dgm:layoutNode>
          </dgm:forEach>
        </dgm:forEach>
      </dgm:layoutNode>
    </dgm:layoutNode>
    <dgm:layoutNode name="bgShapesFlow">
      <dgm:alg type="lin">
        <dgm:param type="linDir" val="fromT"/>
        <dgm:param type="nodeVertAlign" val="t"/>
        <dgm:param type="vertAlign" val="t"/>
        <dgm:param type="nodeHorzAlign" val="ctr"/>
      </dgm:alg>
      <dgm:shape xmlns:r="http://schemas.openxmlformats.org/officeDocument/2006/relationships" r:blip="">
        <dgm:adjLst/>
      </dgm:shape>
      <dgm:presOf/>
      <dgm:constrLst>
        <dgm:constr type="userB"/>
        <dgm:constr type="w" for="ch" forName="rectComp" refType="w"/>
        <dgm:constr type="h" for="ch" forName="rectComp" refType="h"/>
        <dgm:constr type="w" for="des" forName="bgRect" refType="w"/>
        <dgm:constr type="primFontSz" for="des" forName="bgRectTx" op="equ"/>
      </dgm:constrLst>
      <dgm:ruleLst/>
      <dgm:forEach name="Name26" axis="ch" ptType="node" st="2">
        <dgm:layoutNode name="rectComp">
          <dgm:alg type="composite">
            <dgm:param type="vertAlign" val="t"/>
            <dgm:param type="horzAlign" val="ctr"/>
          </dgm:alg>
          <dgm:shape xmlns:r="http://schemas.openxmlformats.org/officeDocument/2006/relationships" r:blip="">
            <dgm:adjLst/>
          </dgm:shape>
          <dgm:presOf/>
          <dgm:choose name="Name27">
            <dgm:if name="Name28" func="var" arg="dir" op="equ" val="norm">
              <dgm:constrLst>
                <dgm:constr type="userA"/>
                <dgm:constr type="l" for="ch" forName="bgRect"/>
                <dgm:constr type="t" for="ch" forName="bgRect"/>
                <dgm:constr type="h" for="ch" forName="bgRect" refType="userA" fact="1.2"/>
                <dgm:constr type="l" for="ch" forName="bgRectTx"/>
                <dgm:constr type="t" for="ch" forName="bgRectTx"/>
                <dgm:constr type="w" for="ch" forName="bgRectTx" refType="w" refFor="ch" refForName="bgRect" fact="0.3"/>
                <dgm:constr type="h" for="ch" forName="bgRectTx" refType="h" refFor="ch" refForName="bgRect" op="equ"/>
              </dgm:constrLst>
            </dgm:if>
            <dgm:else name="Name29">
              <dgm:constrLst>
                <dgm:constr type="userA"/>
                <dgm:constr type="l" for="ch" forName="bgRect"/>
                <dgm:constr type="t" for="ch" forName="bgRect"/>
                <dgm:constr type="h" for="ch" forName="bgRect" refType="userA" fact="1.2"/>
                <dgm:constr type="r" for="ch" forName="bgRectTx" refType="w"/>
                <dgm:constr type="t" for="ch" forName="bgRectTx"/>
                <dgm:constr type="w" for="ch" forName="bgRectTx" refType="w" refFor="ch" refForName="bgRect" fact="0.3"/>
                <dgm:constr type="h" for="ch" forName="bgRectTx" refType="h" refFor="ch" refForName="bgRect" op="equ"/>
              </dgm:constrLst>
            </dgm:else>
          </dgm:choose>
          <dgm:ruleLst/>
          <dgm:layoutNode name="bgRect" styleLbl="bgShp">
            <dgm:alg type="sp"/>
            <dgm:shape xmlns:r="http://schemas.openxmlformats.org/officeDocument/2006/relationships" type="roundRect" r:blip="" zOrderOff="-999">
              <dgm:adjLst>
                <dgm:adj idx="1" val="0.1"/>
              </dgm:adjLst>
            </dgm:shape>
            <dgm:presOf axis="desOrSelf" ptType="node"/>
            <dgm:constrLst/>
            <dgm:ruleLst/>
          </dgm:layoutNode>
          <dgm:layoutNode name="bgRectTx" styleLbl="bgShp">
            <dgm:varLst>
              <dgm:bulletEnabled val="1"/>
            </dgm:varLst>
            <dgm:alg type="tx"/>
            <dgm:presOf axis="desOrSelf" ptType="node"/>
            <dgm:shape xmlns:r="http://schemas.openxmlformats.org/officeDocument/2006/relationships" type="rect" r:blip="" zOrderOff="-999" hideGeom="1">
              <dgm:adjLst/>
            </dgm:shape>
            <dgm:constrLst>
              <dgm:constr type="primFontSz" val="65"/>
            </dgm:constrLst>
            <dgm:ruleLst>
              <dgm:rule type="primFontSz" val="5" fact="NaN" max="NaN"/>
            </dgm:ruleLst>
          </dgm:layoutNode>
        </dgm:layoutNode>
        <dgm:choose name="Name30">
          <dgm:if name="Name31" axis="self" ptType="node" func="revPos" op="gte" val="2">
            <dgm:layoutNode name="spComp">
              <dgm:alg type="composite">
                <dgm:param type="vertAlign" val="t"/>
                <dgm:param type="horzAlign" val="ctr"/>
              </dgm:alg>
              <dgm:shape xmlns:r="http://schemas.openxmlformats.org/officeDocument/2006/relationships" r:blip="">
                <dgm:adjLst/>
              </dgm:shape>
              <dgm:presOf/>
              <dgm:constrLst>
                <dgm:constr type="userA"/>
                <dgm:constr type="userB"/>
                <dgm:constr type="l" for="ch" forName="vSp"/>
                <dgm:constr type="t" for="ch" forName="vSp"/>
                <dgm:constr type="h" for="ch" forName="vSp" refType="userB"/>
                <dgm:constr type="hOff" for="ch" forName="vSp" refType="userA" fact="-0.2"/>
              </dgm:constrLst>
              <dgm:ruleLst/>
              <dgm:layoutNode name="vSp">
                <dgm:alg type="sp"/>
                <dgm:shape xmlns:r="http://schemas.openxmlformats.org/officeDocument/2006/relationships" r:blip="">
                  <dgm:adjLst/>
                </dgm:shape>
                <dgm:presOf/>
                <dgm:constrLst/>
                <dgm:ruleLst/>
              </dgm:layoutNode>
            </dgm:layoutNode>
          </dgm:if>
          <dgm:else name="Name32"/>
        </dgm:choos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 Id="rId2" Type="http://schemas.openxmlformats.org/officeDocument/2006/relationships/image" Target="../media/image4.jpeg"/></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6194" name="Rectangle 2"/>
          <p:cNvSpPr>
            <a:spLocks noGrp="1" noChangeArrowheads="1"/>
          </p:cNvSpPr>
          <p:nvPr>
            <p:ph type="hdr" sz="quarter"/>
          </p:nvPr>
        </p:nvSpPr>
        <p:spPr bwMode="auto">
          <a:xfrm>
            <a:off x="0" y="0"/>
            <a:ext cx="3043238"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300" tIns="46650" rIns="93300" bIns="46650" numCol="1" anchor="t" anchorCtr="0" compatLnSpc="1">
            <a:prstTxWarp prst="textNoShape">
              <a:avLst/>
            </a:prstTxWarp>
          </a:bodyPr>
          <a:lstStyle>
            <a:lvl1pPr defTabSz="933337">
              <a:defRPr sz="1300">
                <a:solidFill>
                  <a:srgbClr val="4157AD"/>
                </a:solidFill>
              </a:defRPr>
            </a:lvl1pPr>
          </a:lstStyle>
          <a:p>
            <a:pPr>
              <a:defRPr/>
            </a:pPr>
            <a:endParaRPr lang="en-US"/>
          </a:p>
        </p:txBody>
      </p:sp>
      <p:sp>
        <p:nvSpPr>
          <p:cNvPr id="136195" name="Rectangle 3"/>
          <p:cNvSpPr>
            <a:spLocks noGrp="1" noChangeArrowheads="1"/>
          </p:cNvSpPr>
          <p:nvPr>
            <p:ph type="dt" sz="quarter" idx="1"/>
          </p:nvPr>
        </p:nvSpPr>
        <p:spPr bwMode="auto">
          <a:xfrm>
            <a:off x="3978275" y="0"/>
            <a:ext cx="3043238"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300" tIns="46650" rIns="93300" bIns="46650" numCol="1" anchor="t" anchorCtr="0" compatLnSpc="1">
            <a:prstTxWarp prst="textNoShape">
              <a:avLst/>
            </a:prstTxWarp>
          </a:bodyPr>
          <a:lstStyle>
            <a:lvl1pPr algn="r" defTabSz="933337">
              <a:defRPr sz="1300">
                <a:solidFill>
                  <a:srgbClr val="4157AD"/>
                </a:solidFill>
              </a:defRPr>
            </a:lvl1pPr>
          </a:lstStyle>
          <a:p>
            <a:pPr>
              <a:defRPr/>
            </a:pPr>
            <a:fld id="{5D516C86-442B-46B5-BF06-9FCFA064BFB0}" type="datetime1">
              <a:rPr lang="en-US" smtClean="0"/>
              <a:t>4/28/20</a:t>
            </a:fld>
            <a:endParaRPr lang="en-US"/>
          </a:p>
        </p:txBody>
      </p:sp>
      <p:sp>
        <p:nvSpPr>
          <p:cNvPr id="136197" name="Rectangle 5"/>
          <p:cNvSpPr>
            <a:spLocks noGrp="1" noChangeArrowheads="1"/>
          </p:cNvSpPr>
          <p:nvPr>
            <p:ph type="sldNum" sz="quarter" idx="3"/>
          </p:nvPr>
        </p:nvSpPr>
        <p:spPr bwMode="auto">
          <a:xfrm>
            <a:off x="3978275" y="8842375"/>
            <a:ext cx="3043238"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300" tIns="46650" rIns="93300" bIns="46650" numCol="1" anchor="b" anchorCtr="0" compatLnSpc="1">
            <a:prstTxWarp prst="textNoShape">
              <a:avLst/>
            </a:prstTxWarp>
          </a:bodyPr>
          <a:lstStyle>
            <a:lvl1pPr algn="r" defTabSz="933337">
              <a:defRPr sz="1300">
                <a:solidFill>
                  <a:srgbClr val="4157AD"/>
                </a:solidFill>
              </a:defRPr>
            </a:lvl1pPr>
          </a:lstStyle>
          <a:p>
            <a:pPr>
              <a:defRPr/>
            </a:pPr>
            <a:fld id="{41A25A70-8017-4820-9B59-C91BD05D92EB}" type="slidenum">
              <a:rPr lang="en-US"/>
              <a:pPr>
                <a:defRPr/>
              </a:pPr>
              <a:t>‹#›</a:t>
            </a:fld>
            <a:endParaRPr lang="en-US"/>
          </a:p>
        </p:txBody>
      </p:sp>
      <p:pic>
        <p:nvPicPr>
          <p:cNvPr id="36869" name="Picture 14" descr="GE_lockup_7455RGB_IaW"/>
          <p:cNvPicPr>
            <a:picLocks noChangeAspect="1" noChangeArrowheads="1"/>
          </p:cNvPicPr>
          <p:nvPr/>
        </p:nvPicPr>
        <p:blipFill>
          <a:blip r:embed="rId2">
            <a:extLst>
              <a:ext uri="{28A0092B-C50C-407E-A947-70E740481C1C}">
                <a14:useLocalDpi xmlns:a14="http://schemas.microsoft.com/office/drawing/2010/main" val="0"/>
              </a:ext>
            </a:extLst>
          </a:blip>
          <a:srcRect r="67857"/>
          <a:stretch>
            <a:fillRect/>
          </a:stretch>
        </p:blipFill>
        <p:spPr bwMode="auto">
          <a:xfrm>
            <a:off x="17463" y="8751888"/>
            <a:ext cx="493712" cy="53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7217922"/>
      </p:ext>
    </p:extLst>
  </p:cSld>
  <p:clrMap bg1="lt1" tx1="dk1" bg2="lt2" tx2="dk2" accent1="accent1" accent2="accent2" accent3="accent3" accent4="accent4" accent5="accent5" accent6="accent6" hlink="hlink" folHlink="folHlink"/>
  <p:hf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image" Target="../media/image3.jpeg"/></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8850" name="Rectangle 2"/>
          <p:cNvSpPr>
            <a:spLocks noGrp="1" noChangeArrowheads="1"/>
          </p:cNvSpPr>
          <p:nvPr>
            <p:ph type="hdr" sz="quarter"/>
          </p:nvPr>
        </p:nvSpPr>
        <p:spPr bwMode="auto">
          <a:xfrm>
            <a:off x="0" y="0"/>
            <a:ext cx="3043238"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300" tIns="46650" rIns="93300" bIns="46650" numCol="1" anchor="t" anchorCtr="0" compatLnSpc="1">
            <a:prstTxWarp prst="textNoShape">
              <a:avLst/>
            </a:prstTxWarp>
          </a:bodyPr>
          <a:lstStyle>
            <a:lvl1pPr defTabSz="933337">
              <a:defRPr sz="1300">
                <a:solidFill>
                  <a:srgbClr val="4157AD"/>
                </a:solidFill>
              </a:defRPr>
            </a:lvl1pPr>
          </a:lstStyle>
          <a:p>
            <a:pPr>
              <a:defRPr/>
            </a:pPr>
            <a:endParaRPr lang="en-US"/>
          </a:p>
        </p:txBody>
      </p:sp>
      <p:sp>
        <p:nvSpPr>
          <p:cNvPr id="78851" name="Rectangle 3"/>
          <p:cNvSpPr>
            <a:spLocks noGrp="1" noChangeArrowheads="1"/>
          </p:cNvSpPr>
          <p:nvPr>
            <p:ph type="dt" idx="1"/>
          </p:nvPr>
        </p:nvSpPr>
        <p:spPr bwMode="auto">
          <a:xfrm>
            <a:off x="3978275" y="0"/>
            <a:ext cx="3043238"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300" tIns="46650" rIns="93300" bIns="46650" numCol="1" anchor="t" anchorCtr="0" compatLnSpc="1">
            <a:prstTxWarp prst="textNoShape">
              <a:avLst/>
            </a:prstTxWarp>
          </a:bodyPr>
          <a:lstStyle>
            <a:lvl1pPr algn="r" defTabSz="933337">
              <a:defRPr sz="1300">
                <a:solidFill>
                  <a:srgbClr val="4157AD"/>
                </a:solidFill>
              </a:defRPr>
            </a:lvl1pPr>
          </a:lstStyle>
          <a:p>
            <a:pPr>
              <a:defRPr/>
            </a:pPr>
            <a:fld id="{ED430CC5-99E3-4327-9DAB-1D9A319A8479}" type="datetime1">
              <a:rPr lang="en-US" smtClean="0"/>
              <a:t>4/28/20</a:t>
            </a:fld>
            <a:endParaRPr lang="en-US"/>
          </a:p>
        </p:txBody>
      </p:sp>
      <p:sp>
        <p:nvSpPr>
          <p:cNvPr id="19460" name="Rectangle 4"/>
          <p:cNvSpPr>
            <a:spLocks noGrp="1" noRot="1" noChangeAspect="1" noChangeArrowheads="1" noTextEdit="1"/>
          </p:cNvSpPr>
          <p:nvPr>
            <p:ph type="sldImg" idx="2"/>
          </p:nvPr>
        </p:nvSpPr>
        <p:spPr bwMode="auto">
          <a:xfrm>
            <a:off x="850900" y="222250"/>
            <a:ext cx="5556250" cy="4167188"/>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78853" name="Rectangle 5"/>
          <p:cNvSpPr>
            <a:spLocks noGrp="1" noChangeArrowheads="1"/>
          </p:cNvSpPr>
          <p:nvPr>
            <p:ph type="body" sz="quarter" idx="3"/>
          </p:nvPr>
        </p:nvSpPr>
        <p:spPr bwMode="auto">
          <a:xfrm>
            <a:off x="877888" y="4506913"/>
            <a:ext cx="5502275" cy="416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300" tIns="46650" rIns="93300" bIns="4665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78855" name="Rectangle 7"/>
          <p:cNvSpPr>
            <a:spLocks noGrp="1" noChangeArrowheads="1"/>
          </p:cNvSpPr>
          <p:nvPr>
            <p:ph type="sldNum" sz="quarter" idx="5"/>
          </p:nvPr>
        </p:nvSpPr>
        <p:spPr bwMode="auto">
          <a:xfrm>
            <a:off x="3978275" y="8842375"/>
            <a:ext cx="3043238"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300" tIns="46650" rIns="93300" bIns="46650" numCol="1" anchor="b" anchorCtr="0" compatLnSpc="1">
            <a:prstTxWarp prst="textNoShape">
              <a:avLst/>
            </a:prstTxWarp>
          </a:bodyPr>
          <a:lstStyle>
            <a:lvl1pPr algn="r" defTabSz="933337">
              <a:defRPr sz="1300">
                <a:solidFill>
                  <a:srgbClr val="4157AD"/>
                </a:solidFill>
              </a:defRPr>
            </a:lvl1pPr>
          </a:lstStyle>
          <a:p>
            <a:pPr>
              <a:defRPr/>
            </a:pPr>
            <a:fld id="{ADF7C6A0-B3B4-4519-AD9D-88119AE29DAB}" type="slidenum">
              <a:rPr lang="en-US"/>
              <a:pPr>
                <a:defRPr/>
              </a:pPr>
              <a:t>‹#›</a:t>
            </a:fld>
            <a:endParaRPr lang="en-US"/>
          </a:p>
        </p:txBody>
      </p:sp>
      <p:pic>
        <p:nvPicPr>
          <p:cNvPr id="19463" name="Picture 12" descr="GE_lockup_7455RGB_IaW"/>
          <p:cNvPicPr>
            <a:picLocks noChangeAspect="1" noChangeArrowheads="1"/>
          </p:cNvPicPr>
          <p:nvPr/>
        </p:nvPicPr>
        <p:blipFill>
          <a:blip r:embed="rId2">
            <a:extLst>
              <a:ext uri="{28A0092B-C50C-407E-A947-70E740481C1C}">
                <a14:useLocalDpi xmlns:a14="http://schemas.microsoft.com/office/drawing/2010/main" val="0"/>
              </a:ext>
            </a:extLst>
          </a:blip>
          <a:srcRect r="67857"/>
          <a:stretch>
            <a:fillRect/>
          </a:stretch>
        </p:blipFill>
        <p:spPr bwMode="auto">
          <a:xfrm>
            <a:off x="17463" y="8751888"/>
            <a:ext cx="493712" cy="53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18494383"/>
      </p:ext>
    </p:extLst>
  </p:cSld>
  <p:clrMap bg1="lt1" tx1="dk1" bg2="lt2" tx2="dk2" accent1="accent1" accent2="accent2" accent3="accent3" accent4="accent4" accent5="accent5" accent6="accent6" hlink="hlink" folHlink="folHlink"/>
  <p:hf hdr="0" ftr="0"/>
  <p:notesStyle>
    <a:lvl1pPr algn="l" rtl="0" eaLnBrk="0" fontAlgn="base" hangingPunct="0">
      <a:spcBef>
        <a:spcPct val="30000"/>
      </a:spcBef>
      <a:spcAft>
        <a:spcPct val="0"/>
      </a:spcAft>
      <a:defRPr sz="1200" kern="1200">
        <a:solidFill>
          <a:srgbClr val="4157AD"/>
        </a:solidFill>
        <a:latin typeface="GE Inspira" pitchFamily="34" charset="0"/>
        <a:ea typeface="+mn-ea"/>
        <a:cs typeface="+mn-cs"/>
      </a:defRPr>
    </a:lvl1pPr>
    <a:lvl2pPr marL="457200" algn="l" rtl="0" eaLnBrk="0" fontAlgn="base" hangingPunct="0">
      <a:spcBef>
        <a:spcPct val="30000"/>
      </a:spcBef>
      <a:spcAft>
        <a:spcPct val="0"/>
      </a:spcAft>
      <a:defRPr sz="1200" kern="1200">
        <a:solidFill>
          <a:srgbClr val="4157AD"/>
        </a:solidFill>
        <a:latin typeface="GE Inspira" pitchFamily="34" charset="0"/>
        <a:ea typeface="+mn-ea"/>
        <a:cs typeface="+mn-cs"/>
      </a:defRPr>
    </a:lvl2pPr>
    <a:lvl3pPr marL="914400" algn="l" rtl="0" eaLnBrk="0" fontAlgn="base" hangingPunct="0">
      <a:spcBef>
        <a:spcPct val="30000"/>
      </a:spcBef>
      <a:spcAft>
        <a:spcPct val="0"/>
      </a:spcAft>
      <a:defRPr sz="1200" kern="1200">
        <a:solidFill>
          <a:srgbClr val="4157AD"/>
        </a:solidFill>
        <a:latin typeface="GE Inspira" pitchFamily="34" charset="0"/>
        <a:ea typeface="+mn-ea"/>
        <a:cs typeface="+mn-cs"/>
      </a:defRPr>
    </a:lvl3pPr>
    <a:lvl4pPr marL="1371600" algn="l" rtl="0" eaLnBrk="0" fontAlgn="base" hangingPunct="0">
      <a:spcBef>
        <a:spcPct val="30000"/>
      </a:spcBef>
      <a:spcAft>
        <a:spcPct val="0"/>
      </a:spcAft>
      <a:defRPr sz="1200" kern="1200">
        <a:solidFill>
          <a:srgbClr val="4157AD"/>
        </a:solidFill>
        <a:latin typeface="GE Inspira" pitchFamily="34" charset="0"/>
        <a:ea typeface="+mn-ea"/>
        <a:cs typeface="+mn-cs"/>
      </a:defRPr>
    </a:lvl4pPr>
    <a:lvl5pPr marL="1828800" algn="l" rtl="0" eaLnBrk="0" fontAlgn="base" hangingPunct="0">
      <a:spcBef>
        <a:spcPct val="30000"/>
      </a:spcBef>
      <a:spcAft>
        <a:spcPct val="0"/>
      </a:spcAft>
      <a:defRPr sz="1200" kern="1200">
        <a:solidFill>
          <a:srgbClr val="4157AD"/>
        </a:solidFill>
        <a:latin typeface="GE Inspira"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p:spPr>
        <p:txBody>
          <a:bodyPr/>
          <a:lstStyle>
            <a:lvl1pPr defTabSz="931863">
              <a:defRPr sz="3200">
                <a:solidFill>
                  <a:schemeClr val="tx1"/>
                </a:solidFill>
                <a:latin typeface="GE Inspira" pitchFamily="34" charset="0"/>
              </a:defRPr>
            </a:lvl1pPr>
            <a:lvl2pPr marL="742950" indent="-285750" defTabSz="931863">
              <a:defRPr sz="3200">
                <a:solidFill>
                  <a:schemeClr val="tx1"/>
                </a:solidFill>
                <a:latin typeface="GE Inspira" pitchFamily="34" charset="0"/>
              </a:defRPr>
            </a:lvl2pPr>
            <a:lvl3pPr marL="1143000" indent="-228600" defTabSz="931863">
              <a:defRPr sz="3200">
                <a:solidFill>
                  <a:schemeClr val="tx1"/>
                </a:solidFill>
                <a:latin typeface="GE Inspira" pitchFamily="34" charset="0"/>
              </a:defRPr>
            </a:lvl3pPr>
            <a:lvl4pPr marL="1600200" indent="-228600" defTabSz="931863">
              <a:defRPr sz="3200">
                <a:solidFill>
                  <a:schemeClr val="tx1"/>
                </a:solidFill>
                <a:latin typeface="GE Inspira" pitchFamily="34" charset="0"/>
              </a:defRPr>
            </a:lvl4pPr>
            <a:lvl5pPr marL="2057400" indent="-228600" defTabSz="931863">
              <a:defRPr sz="3200">
                <a:solidFill>
                  <a:schemeClr val="tx1"/>
                </a:solidFill>
                <a:latin typeface="GE Inspira" pitchFamily="34" charset="0"/>
              </a:defRPr>
            </a:lvl5pPr>
            <a:lvl6pPr marL="2514600" indent="-228600" defTabSz="931863" eaLnBrk="0" fontAlgn="base" hangingPunct="0">
              <a:spcBef>
                <a:spcPct val="0"/>
              </a:spcBef>
              <a:spcAft>
                <a:spcPct val="0"/>
              </a:spcAft>
              <a:defRPr sz="3200">
                <a:solidFill>
                  <a:schemeClr val="tx1"/>
                </a:solidFill>
                <a:latin typeface="GE Inspira" pitchFamily="34" charset="0"/>
              </a:defRPr>
            </a:lvl6pPr>
            <a:lvl7pPr marL="2971800" indent="-228600" defTabSz="931863" eaLnBrk="0" fontAlgn="base" hangingPunct="0">
              <a:spcBef>
                <a:spcPct val="0"/>
              </a:spcBef>
              <a:spcAft>
                <a:spcPct val="0"/>
              </a:spcAft>
              <a:defRPr sz="3200">
                <a:solidFill>
                  <a:schemeClr val="tx1"/>
                </a:solidFill>
                <a:latin typeface="GE Inspira" pitchFamily="34" charset="0"/>
              </a:defRPr>
            </a:lvl7pPr>
            <a:lvl8pPr marL="3429000" indent="-228600" defTabSz="931863" eaLnBrk="0" fontAlgn="base" hangingPunct="0">
              <a:spcBef>
                <a:spcPct val="0"/>
              </a:spcBef>
              <a:spcAft>
                <a:spcPct val="0"/>
              </a:spcAft>
              <a:defRPr sz="3200">
                <a:solidFill>
                  <a:schemeClr val="tx1"/>
                </a:solidFill>
                <a:latin typeface="GE Inspira" pitchFamily="34" charset="0"/>
              </a:defRPr>
            </a:lvl8pPr>
            <a:lvl9pPr marL="3886200" indent="-228600" defTabSz="931863" eaLnBrk="0" fontAlgn="base" hangingPunct="0">
              <a:spcBef>
                <a:spcPct val="0"/>
              </a:spcBef>
              <a:spcAft>
                <a:spcPct val="0"/>
              </a:spcAft>
              <a:defRPr sz="3200">
                <a:solidFill>
                  <a:schemeClr val="tx1"/>
                </a:solidFill>
                <a:latin typeface="GE Inspira" pitchFamily="34" charset="0"/>
              </a:defRPr>
            </a:lvl9pPr>
          </a:lstStyle>
          <a:p>
            <a:fld id="{B4FA33CE-186F-474D-BCD7-22090F782D96}" type="slidenum">
              <a:rPr lang="en-US" altLang="en-US" sz="1300" smtClean="0">
                <a:solidFill>
                  <a:srgbClr val="4157AD"/>
                </a:solidFill>
              </a:rPr>
              <a:pPr/>
              <a:t>1</a:t>
            </a:fld>
            <a:endParaRPr lang="en-US" altLang="en-US" sz="1300" smtClean="0">
              <a:solidFill>
                <a:srgbClr val="4157AD"/>
              </a:solidFill>
            </a:endParaRPr>
          </a:p>
        </p:txBody>
      </p:sp>
      <p:sp>
        <p:nvSpPr>
          <p:cNvPr id="21507" name="Rectangle 2"/>
          <p:cNvSpPr>
            <a:spLocks noGrp="1" noRot="1" noChangeAspect="1" noChangeArrowheads="1" noTextEdit="1"/>
          </p:cNvSpPr>
          <p:nvPr>
            <p:ph type="sldImg"/>
          </p:nvPr>
        </p:nvSpPr>
        <p:spPr>
          <a:ln/>
        </p:spPr>
      </p:sp>
      <p:sp>
        <p:nvSpPr>
          <p:cNvPr id="21508" name="Rectangle 3"/>
          <p:cNvSpPr>
            <a:spLocks noGrp="1" noChangeArrowheads="1"/>
          </p:cNvSpPr>
          <p:nvPr>
            <p:ph type="body" idx="1"/>
          </p:nvPr>
        </p:nvSpPr>
        <p:spPr>
          <a:noFill/>
        </p:spPr>
        <p:txBody>
          <a:bodyPr/>
          <a:lstStyle/>
          <a:p>
            <a:pPr eaLnBrk="1" hangingPunct="1"/>
            <a:r>
              <a:rPr lang="en-US" altLang="en-US" dirty="0" smtClean="0"/>
              <a:t>APT Workflow Request Number should be 8 or 9 numbers (Ex: </a:t>
            </a:r>
            <a:r>
              <a:rPr lang="en-US" altLang="en-US" b="1" dirty="0" smtClean="0"/>
              <a:t>99226633 or 100226633) </a:t>
            </a:r>
            <a:r>
              <a:rPr lang="en-US" altLang="en-US" dirty="0" smtClean="0"/>
              <a:t>This is different than a Record # or Entry#</a:t>
            </a:r>
            <a:endParaRPr lang="en-US" altLang="en-US" dirty="0" smtClean="0">
              <a:solidFill>
                <a:schemeClr val="bg1"/>
              </a:solidFill>
            </a:endParaRPr>
          </a:p>
          <a:p>
            <a:pPr eaLnBrk="1" hangingPunct="1"/>
            <a:r>
              <a:rPr lang="en-US" altLang="en-US" dirty="0" smtClean="0">
                <a:solidFill>
                  <a:schemeClr val="bg1"/>
                </a:solidFill>
              </a:rPr>
              <a:t>*This Slide is intended for Black Belt projects, but can be leveraged as needed.</a:t>
            </a:r>
          </a:p>
        </p:txBody>
      </p:sp>
      <p:sp>
        <p:nvSpPr>
          <p:cNvPr id="2" name="Date Placeholder 1"/>
          <p:cNvSpPr>
            <a:spLocks noGrp="1"/>
          </p:cNvSpPr>
          <p:nvPr>
            <p:ph type="dt" idx="10"/>
          </p:nvPr>
        </p:nvSpPr>
        <p:spPr/>
        <p:txBody>
          <a:bodyPr/>
          <a:lstStyle/>
          <a:p>
            <a:pPr>
              <a:defRPr/>
            </a:pPr>
            <a:fld id="{F98420BA-6603-422A-89CD-298988F2B4F7}" type="datetime1">
              <a:rPr lang="en-US" smtClean="0"/>
              <a:t>4/28/20</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p:spPr>
        <p:txBody>
          <a:bodyPr/>
          <a:lstStyle>
            <a:lvl1pPr defTabSz="931863">
              <a:defRPr sz="3200">
                <a:solidFill>
                  <a:schemeClr val="tx1"/>
                </a:solidFill>
                <a:latin typeface="GE Inspira" pitchFamily="34" charset="0"/>
              </a:defRPr>
            </a:lvl1pPr>
            <a:lvl2pPr marL="742950" indent="-285750" defTabSz="931863">
              <a:defRPr sz="3200">
                <a:solidFill>
                  <a:schemeClr val="tx1"/>
                </a:solidFill>
                <a:latin typeface="GE Inspira" pitchFamily="34" charset="0"/>
              </a:defRPr>
            </a:lvl2pPr>
            <a:lvl3pPr marL="1143000" indent="-228600" defTabSz="931863">
              <a:defRPr sz="3200">
                <a:solidFill>
                  <a:schemeClr val="tx1"/>
                </a:solidFill>
                <a:latin typeface="GE Inspira" pitchFamily="34" charset="0"/>
              </a:defRPr>
            </a:lvl3pPr>
            <a:lvl4pPr marL="1600200" indent="-228600" defTabSz="931863">
              <a:defRPr sz="3200">
                <a:solidFill>
                  <a:schemeClr val="tx1"/>
                </a:solidFill>
                <a:latin typeface="GE Inspira" pitchFamily="34" charset="0"/>
              </a:defRPr>
            </a:lvl4pPr>
            <a:lvl5pPr marL="2057400" indent="-228600" defTabSz="931863">
              <a:defRPr sz="3200">
                <a:solidFill>
                  <a:schemeClr val="tx1"/>
                </a:solidFill>
                <a:latin typeface="GE Inspira" pitchFamily="34" charset="0"/>
              </a:defRPr>
            </a:lvl5pPr>
            <a:lvl6pPr marL="2514600" indent="-228600" defTabSz="931863" eaLnBrk="0" fontAlgn="base" hangingPunct="0">
              <a:spcBef>
                <a:spcPct val="0"/>
              </a:spcBef>
              <a:spcAft>
                <a:spcPct val="0"/>
              </a:spcAft>
              <a:defRPr sz="3200">
                <a:solidFill>
                  <a:schemeClr val="tx1"/>
                </a:solidFill>
                <a:latin typeface="GE Inspira" pitchFamily="34" charset="0"/>
              </a:defRPr>
            </a:lvl6pPr>
            <a:lvl7pPr marL="2971800" indent="-228600" defTabSz="931863" eaLnBrk="0" fontAlgn="base" hangingPunct="0">
              <a:spcBef>
                <a:spcPct val="0"/>
              </a:spcBef>
              <a:spcAft>
                <a:spcPct val="0"/>
              </a:spcAft>
              <a:defRPr sz="3200">
                <a:solidFill>
                  <a:schemeClr val="tx1"/>
                </a:solidFill>
                <a:latin typeface="GE Inspira" pitchFamily="34" charset="0"/>
              </a:defRPr>
            </a:lvl7pPr>
            <a:lvl8pPr marL="3429000" indent="-228600" defTabSz="931863" eaLnBrk="0" fontAlgn="base" hangingPunct="0">
              <a:spcBef>
                <a:spcPct val="0"/>
              </a:spcBef>
              <a:spcAft>
                <a:spcPct val="0"/>
              </a:spcAft>
              <a:defRPr sz="3200">
                <a:solidFill>
                  <a:schemeClr val="tx1"/>
                </a:solidFill>
                <a:latin typeface="GE Inspira" pitchFamily="34" charset="0"/>
              </a:defRPr>
            </a:lvl8pPr>
            <a:lvl9pPr marL="3886200" indent="-228600" defTabSz="931863" eaLnBrk="0" fontAlgn="base" hangingPunct="0">
              <a:spcBef>
                <a:spcPct val="0"/>
              </a:spcBef>
              <a:spcAft>
                <a:spcPct val="0"/>
              </a:spcAft>
              <a:defRPr sz="3200">
                <a:solidFill>
                  <a:schemeClr val="tx1"/>
                </a:solidFill>
                <a:latin typeface="GE Inspira" pitchFamily="34" charset="0"/>
              </a:defRPr>
            </a:lvl9pPr>
          </a:lstStyle>
          <a:p>
            <a:fld id="{7DD9A94E-897A-4200-B69D-B12568897320}" type="slidenum">
              <a:rPr lang="en-US" altLang="en-US" sz="1300" smtClean="0">
                <a:solidFill>
                  <a:srgbClr val="4157AD"/>
                </a:solidFill>
              </a:rPr>
              <a:pPr/>
              <a:t>2</a:t>
            </a:fld>
            <a:endParaRPr lang="en-US" altLang="en-US" sz="1300" smtClean="0">
              <a:solidFill>
                <a:srgbClr val="4157AD"/>
              </a:solidFill>
            </a:endParaRPr>
          </a:p>
        </p:txBody>
      </p:sp>
      <p:sp>
        <p:nvSpPr>
          <p:cNvPr id="22531" name="Rectangle 2"/>
          <p:cNvSpPr>
            <a:spLocks noGrp="1" noRot="1" noChangeAspect="1" noChangeArrowheads="1" noTextEdit="1"/>
          </p:cNvSpPr>
          <p:nvPr>
            <p:ph type="sldImg"/>
          </p:nvPr>
        </p:nvSpPr>
        <p:spPr>
          <a:ln/>
        </p:spPr>
      </p:sp>
      <p:sp>
        <p:nvSpPr>
          <p:cNvPr id="22532" name="Rectangle 3"/>
          <p:cNvSpPr>
            <a:spLocks noGrp="1" noChangeArrowheads="1"/>
          </p:cNvSpPr>
          <p:nvPr>
            <p:ph type="body" idx="1"/>
          </p:nvPr>
        </p:nvSpPr>
        <p:spPr>
          <a:noFill/>
        </p:spPr>
        <p:txBody>
          <a:bodyPr/>
          <a:lstStyle/>
          <a:p>
            <a:pPr eaLnBrk="1" hangingPunct="1"/>
            <a:r>
              <a:rPr lang="en-US" altLang="en-US" b="1" dirty="0" smtClean="0"/>
              <a:t>Problem Statement:</a:t>
            </a:r>
          </a:p>
          <a:p>
            <a:pPr eaLnBrk="1" hangingPunct="1"/>
            <a:r>
              <a:rPr lang="en-US" altLang="en-US" dirty="0" smtClean="0"/>
              <a:t>Give a high level statement indicating what is the problem that is being addressed and the business significance of the project.  The problem statement should be specific and to the point.</a:t>
            </a:r>
          </a:p>
          <a:p>
            <a:pPr eaLnBrk="1" hangingPunct="1"/>
            <a:endParaRPr lang="en-US" altLang="en-US" dirty="0" smtClean="0"/>
          </a:p>
          <a:p>
            <a:pPr eaLnBrk="1" hangingPunct="1"/>
            <a:r>
              <a:rPr lang="en-US" altLang="en-US" b="1" dirty="0" smtClean="0"/>
              <a:t>Definition of Terms &amp; Acronyms:</a:t>
            </a:r>
            <a:endParaRPr lang="en-US" altLang="en-US" dirty="0" smtClean="0"/>
          </a:p>
          <a:p>
            <a:pPr eaLnBrk="1" hangingPunct="1"/>
            <a:r>
              <a:rPr lang="en-US" altLang="en-US" dirty="0" smtClean="0"/>
              <a:t>The reviewer may have a background different than the subject matter.  The reviewer’s background may be engineering, IT, finance, sourcing, marketing, human resources, manufacturing, etc.  Define any important terms used in the pitch that is pertinent to understanding the project.  Define all acronyms used in the pitch.</a:t>
            </a:r>
            <a:endParaRPr lang="en-US" altLang="en-US" b="1" dirty="0" smtClean="0"/>
          </a:p>
          <a:p>
            <a:pPr eaLnBrk="1" hangingPunct="1"/>
            <a:endParaRPr lang="en-US" altLang="en-US" b="1" dirty="0" smtClean="0"/>
          </a:p>
        </p:txBody>
      </p:sp>
      <p:sp>
        <p:nvSpPr>
          <p:cNvPr id="2" name="Date Placeholder 1"/>
          <p:cNvSpPr>
            <a:spLocks noGrp="1"/>
          </p:cNvSpPr>
          <p:nvPr>
            <p:ph type="dt" idx="10"/>
          </p:nvPr>
        </p:nvSpPr>
        <p:spPr/>
        <p:txBody>
          <a:bodyPr/>
          <a:lstStyle/>
          <a:p>
            <a:pPr>
              <a:defRPr/>
            </a:pPr>
            <a:fld id="{524D7C01-D21C-4B94-A29C-B0A1CE14A160}" type="datetime1">
              <a:rPr lang="en-US" smtClean="0"/>
              <a:t>4/28/20</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p:spPr>
        <p:txBody>
          <a:bodyPr/>
          <a:lstStyle>
            <a:lvl1pPr defTabSz="931863">
              <a:defRPr sz="3200">
                <a:solidFill>
                  <a:schemeClr val="tx1"/>
                </a:solidFill>
                <a:latin typeface="GE Inspira" pitchFamily="34" charset="0"/>
              </a:defRPr>
            </a:lvl1pPr>
            <a:lvl2pPr marL="742950" indent="-285750" defTabSz="931863">
              <a:defRPr sz="3200">
                <a:solidFill>
                  <a:schemeClr val="tx1"/>
                </a:solidFill>
                <a:latin typeface="GE Inspira" pitchFamily="34" charset="0"/>
              </a:defRPr>
            </a:lvl2pPr>
            <a:lvl3pPr marL="1143000" indent="-228600" defTabSz="931863">
              <a:defRPr sz="3200">
                <a:solidFill>
                  <a:schemeClr val="tx1"/>
                </a:solidFill>
                <a:latin typeface="GE Inspira" pitchFamily="34" charset="0"/>
              </a:defRPr>
            </a:lvl3pPr>
            <a:lvl4pPr marL="1600200" indent="-228600" defTabSz="931863">
              <a:defRPr sz="3200">
                <a:solidFill>
                  <a:schemeClr val="tx1"/>
                </a:solidFill>
                <a:latin typeface="GE Inspira" pitchFamily="34" charset="0"/>
              </a:defRPr>
            </a:lvl4pPr>
            <a:lvl5pPr marL="2057400" indent="-228600" defTabSz="931863">
              <a:defRPr sz="3200">
                <a:solidFill>
                  <a:schemeClr val="tx1"/>
                </a:solidFill>
                <a:latin typeface="GE Inspira" pitchFamily="34" charset="0"/>
              </a:defRPr>
            </a:lvl5pPr>
            <a:lvl6pPr marL="2514600" indent="-228600" defTabSz="931863" eaLnBrk="0" fontAlgn="base" hangingPunct="0">
              <a:spcBef>
                <a:spcPct val="0"/>
              </a:spcBef>
              <a:spcAft>
                <a:spcPct val="0"/>
              </a:spcAft>
              <a:defRPr sz="3200">
                <a:solidFill>
                  <a:schemeClr val="tx1"/>
                </a:solidFill>
                <a:latin typeface="GE Inspira" pitchFamily="34" charset="0"/>
              </a:defRPr>
            </a:lvl6pPr>
            <a:lvl7pPr marL="2971800" indent="-228600" defTabSz="931863" eaLnBrk="0" fontAlgn="base" hangingPunct="0">
              <a:spcBef>
                <a:spcPct val="0"/>
              </a:spcBef>
              <a:spcAft>
                <a:spcPct val="0"/>
              </a:spcAft>
              <a:defRPr sz="3200">
                <a:solidFill>
                  <a:schemeClr val="tx1"/>
                </a:solidFill>
                <a:latin typeface="GE Inspira" pitchFamily="34" charset="0"/>
              </a:defRPr>
            </a:lvl7pPr>
            <a:lvl8pPr marL="3429000" indent="-228600" defTabSz="931863" eaLnBrk="0" fontAlgn="base" hangingPunct="0">
              <a:spcBef>
                <a:spcPct val="0"/>
              </a:spcBef>
              <a:spcAft>
                <a:spcPct val="0"/>
              </a:spcAft>
              <a:defRPr sz="3200">
                <a:solidFill>
                  <a:schemeClr val="tx1"/>
                </a:solidFill>
                <a:latin typeface="GE Inspira" pitchFamily="34" charset="0"/>
              </a:defRPr>
            </a:lvl8pPr>
            <a:lvl9pPr marL="3886200" indent="-228600" defTabSz="931863" eaLnBrk="0" fontAlgn="base" hangingPunct="0">
              <a:spcBef>
                <a:spcPct val="0"/>
              </a:spcBef>
              <a:spcAft>
                <a:spcPct val="0"/>
              </a:spcAft>
              <a:defRPr sz="3200">
                <a:solidFill>
                  <a:schemeClr val="tx1"/>
                </a:solidFill>
                <a:latin typeface="GE Inspira" pitchFamily="34" charset="0"/>
              </a:defRPr>
            </a:lvl9pPr>
          </a:lstStyle>
          <a:p>
            <a:fld id="{100F64EE-5215-47D5-AD2F-37B994832249}" type="slidenum">
              <a:rPr lang="en-US" altLang="en-US" sz="1300" smtClean="0">
                <a:solidFill>
                  <a:srgbClr val="4157AD"/>
                </a:solidFill>
              </a:rPr>
              <a:pPr/>
              <a:t>3</a:t>
            </a:fld>
            <a:endParaRPr lang="en-US" altLang="en-US" sz="1300" smtClean="0">
              <a:solidFill>
                <a:srgbClr val="4157AD"/>
              </a:solidFill>
            </a:endParaRPr>
          </a:p>
        </p:txBody>
      </p:sp>
      <p:sp>
        <p:nvSpPr>
          <p:cNvPr id="23555" name="Rectangle 2"/>
          <p:cNvSpPr>
            <a:spLocks noGrp="1" noRot="1" noChangeAspect="1" noChangeArrowheads="1" noTextEdit="1"/>
          </p:cNvSpPr>
          <p:nvPr>
            <p:ph type="sldImg"/>
          </p:nvPr>
        </p:nvSpPr>
        <p:spPr>
          <a:ln/>
        </p:spPr>
      </p:sp>
      <p:sp>
        <p:nvSpPr>
          <p:cNvPr id="23556" name="Rectangle 3"/>
          <p:cNvSpPr>
            <a:spLocks noGrp="1" noChangeArrowheads="1"/>
          </p:cNvSpPr>
          <p:nvPr>
            <p:ph type="body" idx="1"/>
          </p:nvPr>
        </p:nvSpPr>
        <p:spPr>
          <a:noFill/>
        </p:spPr>
        <p:txBody>
          <a:bodyPr/>
          <a:lstStyle/>
          <a:p>
            <a:pPr eaLnBrk="1" hangingPunct="1"/>
            <a:r>
              <a:rPr lang="en-US" altLang="en-US" b="1" dirty="0" smtClean="0">
                <a:cs typeface="Times New Roman" pitchFamily="18" charset="0"/>
              </a:rPr>
              <a:t>DEFINE</a:t>
            </a:r>
          </a:p>
          <a:p>
            <a:pPr eaLnBrk="1" hangingPunct="1"/>
            <a:r>
              <a:rPr lang="en-US" altLang="en-US" b="1" dirty="0" smtClean="0">
                <a:cs typeface="Times New Roman" pitchFamily="18" charset="0"/>
              </a:rPr>
              <a:t>1.</a:t>
            </a:r>
            <a:r>
              <a:rPr lang="en-US" altLang="en-US" b="1" dirty="0" smtClean="0">
                <a:latin typeface="Times New Roman" pitchFamily="18" charset="0"/>
                <a:cs typeface="Times New Roman" pitchFamily="18" charset="0"/>
              </a:rPr>
              <a:t>   </a:t>
            </a:r>
            <a:r>
              <a:rPr lang="en-US" altLang="en-US" sz="800" b="1" dirty="0" smtClean="0">
                <a:cs typeface="Times New Roman" pitchFamily="18" charset="0"/>
              </a:rPr>
              <a:t>Why is the project important to the business and our Customers?</a:t>
            </a:r>
            <a:endParaRPr lang="en-US" altLang="en-US" b="1" dirty="0" smtClean="0">
              <a:cs typeface="Times New Roman" pitchFamily="18" charset="0"/>
            </a:endParaRPr>
          </a:p>
          <a:p>
            <a:pPr eaLnBrk="1" hangingPunct="1">
              <a:buFontTx/>
              <a:buChar char="•"/>
            </a:pPr>
            <a:r>
              <a:rPr lang="en-US" altLang="en-US" dirty="0" smtClean="0">
                <a:cs typeface="Times New Roman" pitchFamily="18" charset="0"/>
              </a:rPr>
              <a:t>Simply define the problem and why it is important to the business?</a:t>
            </a:r>
          </a:p>
          <a:p>
            <a:pPr marL="0" lvl="2" eaLnBrk="1" hangingPunct="1">
              <a:buFontTx/>
              <a:buChar char="•"/>
            </a:pPr>
            <a:r>
              <a:rPr lang="en-US" altLang="en-US" dirty="0" smtClean="0"/>
              <a:t>Voice of Customer (VOC)</a:t>
            </a:r>
            <a:endParaRPr lang="en-US" altLang="en-US" dirty="0" smtClean="0">
              <a:cs typeface="Times New Roman" pitchFamily="18" charset="0"/>
            </a:endParaRPr>
          </a:p>
          <a:p>
            <a:pPr eaLnBrk="1" hangingPunct="1">
              <a:buFontTx/>
              <a:buChar char="•"/>
            </a:pPr>
            <a:r>
              <a:rPr lang="en-US" altLang="en-US" dirty="0" smtClean="0"/>
              <a:t>Choose projects that have business impact (Connect to high level Business Y’s)</a:t>
            </a:r>
          </a:p>
          <a:p>
            <a:pPr eaLnBrk="1" hangingPunct="1">
              <a:buFontTx/>
              <a:buChar char="•"/>
            </a:pPr>
            <a:r>
              <a:rPr lang="en-US" altLang="en-US" dirty="0" smtClean="0">
                <a:cs typeface="Times New Roman" pitchFamily="18" charset="0"/>
              </a:rPr>
              <a:t>List out key project stakeholders and the groups they represent.</a:t>
            </a:r>
            <a:endParaRPr lang="en-US" altLang="en-US" dirty="0" smtClean="0"/>
          </a:p>
          <a:p>
            <a:pPr eaLnBrk="1" hangingPunct="1">
              <a:buFontTx/>
              <a:buChar char="•"/>
            </a:pPr>
            <a:r>
              <a:rPr lang="en-US" altLang="en-US" dirty="0" smtClean="0"/>
              <a:t>Buy-in from key stakeholders (Using CAP tools)</a:t>
            </a:r>
            <a:endParaRPr lang="en-US" altLang="en-US" dirty="0" smtClean="0">
              <a:cs typeface="Times New Roman" pitchFamily="18" charset="0"/>
            </a:endParaRPr>
          </a:p>
          <a:p>
            <a:pPr eaLnBrk="1" hangingPunct="1">
              <a:buFontTx/>
              <a:buChar char="•"/>
            </a:pPr>
            <a:endParaRPr lang="en-US" altLang="en-US" dirty="0" smtClean="0">
              <a:cs typeface="Times New Roman" pitchFamily="18" charset="0"/>
            </a:endParaRPr>
          </a:p>
          <a:p>
            <a:pPr eaLnBrk="1" hangingPunct="1"/>
            <a:r>
              <a:rPr lang="en-US" altLang="en-US" b="1" dirty="0" smtClean="0">
                <a:solidFill>
                  <a:srgbClr val="FF0000"/>
                </a:solidFill>
                <a:cs typeface="Times New Roman" pitchFamily="18" charset="0"/>
              </a:rPr>
              <a:t>Define tools to consider using: </a:t>
            </a:r>
          </a:p>
          <a:p>
            <a:pPr>
              <a:buFontTx/>
              <a:buChar char="•"/>
            </a:pPr>
            <a:r>
              <a:rPr lang="en-US" altLang="en-US" sz="2000" dirty="0" smtClean="0">
                <a:solidFill>
                  <a:srgbClr val="FF0000"/>
                </a:solidFill>
              </a:rPr>
              <a:t>Pareto Analysis</a:t>
            </a:r>
          </a:p>
          <a:p>
            <a:pPr>
              <a:buFontTx/>
              <a:buChar char="•"/>
            </a:pPr>
            <a:r>
              <a:rPr lang="en-US" altLang="en-US" sz="2000" dirty="0" smtClean="0">
                <a:solidFill>
                  <a:srgbClr val="FF0000"/>
                </a:solidFill>
              </a:rPr>
              <a:t>Tree Diagram</a:t>
            </a:r>
          </a:p>
          <a:p>
            <a:pPr>
              <a:buFontTx/>
              <a:buChar char="•"/>
            </a:pPr>
            <a:r>
              <a:rPr lang="en-US" altLang="en-US" sz="2000" dirty="0" smtClean="0">
                <a:solidFill>
                  <a:srgbClr val="FF0000"/>
                </a:solidFill>
              </a:rPr>
              <a:t>SIPOC</a:t>
            </a:r>
          </a:p>
          <a:p>
            <a:pPr>
              <a:buFontTx/>
              <a:buChar char="•"/>
            </a:pPr>
            <a:r>
              <a:rPr lang="en-US" altLang="en-US" sz="2000" dirty="0" smtClean="0">
                <a:solidFill>
                  <a:srgbClr val="FF0000"/>
                </a:solidFill>
              </a:rPr>
              <a:t>Top-down flow diagram</a:t>
            </a:r>
          </a:p>
          <a:p>
            <a:pPr>
              <a:buFontTx/>
              <a:buChar char="•"/>
            </a:pPr>
            <a:r>
              <a:rPr lang="en-US" altLang="en-US" sz="2000" dirty="0" smtClean="0">
                <a:solidFill>
                  <a:srgbClr val="FF0000"/>
                </a:solidFill>
              </a:rPr>
              <a:t>Traditional process map</a:t>
            </a:r>
          </a:p>
          <a:p>
            <a:pPr>
              <a:buFontTx/>
              <a:buChar char="•"/>
            </a:pPr>
            <a:r>
              <a:rPr lang="en-US" altLang="en-US" sz="2000" dirty="0" smtClean="0">
                <a:solidFill>
                  <a:srgbClr val="FF0000"/>
                </a:solidFill>
              </a:rPr>
              <a:t>Deployment flow diagram</a:t>
            </a:r>
          </a:p>
          <a:p>
            <a:pPr>
              <a:buFontTx/>
              <a:buChar char="•"/>
            </a:pPr>
            <a:r>
              <a:rPr lang="en-US" altLang="en-US" sz="2000" dirty="0" smtClean="0">
                <a:solidFill>
                  <a:srgbClr val="FF0000"/>
                </a:solidFill>
              </a:rPr>
              <a:t>Value Stream Map</a:t>
            </a:r>
          </a:p>
          <a:p>
            <a:pPr>
              <a:buFontTx/>
              <a:buChar char="•"/>
            </a:pPr>
            <a:r>
              <a:rPr lang="en-US" altLang="en-US" sz="2000" dirty="0" smtClean="0">
                <a:solidFill>
                  <a:srgbClr val="FF0000"/>
                </a:solidFill>
              </a:rPr>
              <a:t>CAP Tools</a:t>
            </a:r>
          </a:p>
          <a:p>
            <a:pPr lvl="1">
              <a:buFontTx/>
              <a:buChar char="•"/>
            </a:pPr>
            <a:r>
              <a:rPr lang="en-US" altLang="en-US" sz="1800" dirty="0" smtClean="0">
                <a:solidFill>
                  <a:srgbClr val="FF0000"/>
                </a:solidFill>
              </a:rPr>
              <a:t>GRPI Model</a:t>
            </a:r>
          </a:p>
          <a:p>
            <a:pPr lvl="1">
              <a:buFontTx/>
              <a:buChar char="•"/>
            </a:pPr>
            <a:r>
              <a:rPr lang="en-US" altLang="en-US" sz="1800" dirty="0" smtClean="0">
                <a:solidFill>
                  <a:srgbClr val="FF0000"/>
                </a:solidFill>
              </a:rPr>
              <a:t>In &amp; Out of the Frame</a:t>
            </a:r>
          </a:p>
          <a:p>
            <a:pPr lvl="1">
              <a:buFontTx/>
              <a:buChar char="•"/>
            </a:pPr>
            <a:r>
              <a:rPr lang="en-US" altLang="en-US" sz="1800" dirty="0" smtClean="0">
                <a:solidFill>
                  <a:srgbClr val="FF0000"/>
                </a:solidFill>
              </a:rPr>
              <a:t>Threat / Opportunity Matrix</a:t>
            </a:r>
          </a:p>
          <a:p>
            <a:pPr lvl="1">
              <a:buFontTx/>
              <a:buChar char="•"/>
            </a:pPr>
            <a:r>
              <a:rPr lang="en-US" altLang="en-US" sz="1800" dirty="0" smtClean="0">
                <a:solidFill>
                  <a:srgbClr val="FF0000"/>
                </a:solidFill>
              </a:rPr>
              <a:t>Three D’s Matrix</a:t>
            </a:r>
          </a:p>
          <a:p>
            <a:pPr eaLnBrk="1" fontAlgn="ctr" hangingPunct="1"/>
            <a:endParaRPr lang="en-US" altLang="en-US" b="1" dirty="0" smtClean="0"/>
          </a:p>
          <a:p>
            <a:pPr eaLnBrk="1" fontAlgn="ctr" hangingPunct="1"/>
            <a:r>
              <a:rPr lang="en-US" altLang="en-US" dirty="0" smtClean="0"/>
              <a:t>May include the Division Benefiting from Project: e.g. (Systems, Supply Chain, IT, Finance….)</a:t>
            </a:r>
            <a:endParaRPr lang="en-US" altLang="en-US" b="1" dirty="0" smtClean="0"/>
          </a:p>
          <a:p>
            <a:pPr eaLnBrk="1" fontAlgn="ctr" hangingPunct="1"/>
            <a:r>
              <a:rPr lang="en-US" altLang="en-US" dirty="0" smtClean="0"/>
              <a:t>Business Y examples: (Inventory; Receivables/Progress; Payables; Pricing; Commercial Simplification; NPI/</a:t>
            </a:r>
            <a:r>
              <a:rPr lang="en-US" altLang="en-US" dirty="0" err="1" smtClean="0"/>
              <a:t>Technology;CSA;MCP;VCP</a:t>
            </a:r>
            <a:r>
              <a:rPr lang="en-US" altLang="en-US" dirty="0" smtClean="0"/>
              <a:t>; Material </a:t>
            </a:r>
            <a:r>
              <a:rPr lang="en-US" altLang="en-US" dirty="0" err="1" smtClean="0"/>
              <a:t>Deflation;ACFC;PMA</a:t>
            </a:r>
            <a:r>
              <a:rPr lang="en-US" altLang="en-US" dirty="0" smtClean="0"/>
              <a:t>) </a:t>
            </a:r>
            <a:r>
              <a:rPr lang="en-US" altLang="en-US" u="sng" dirty="0" smtClean="0"/>
              <a:t>OR</a:t>
            </a:r>
            <a:endParaRPr lang="en-US" altLang="en-US" b="1" u="sng" dirty="0" smtClean="0"/>
          </a:p>
          <a:p>
            <a:pPr eaLnBrk="1" fontAlgn="ctr" hangingPunct="1"/>
            <a:r>
              <a:rPr lang="en-US" altLang="en-US" dirty="0" smtClean="0"/>
              <a:t>(Engineering Cost Out; Inventory &amp; Cost Out; Commercial Simplification and Pricing; Delivery; Proposal Delivery; Repair TAT; Technical Response)  </a:t>
            </a:r>
          </a:p>
          <a:p>
            <a:pPr eaLnBrk="1" hangingPunct="1"/>
            <a:endParaRPr lang="en-US" altLang="en-US" dirty="0" smtClean="0">
              <a:cs typeface="Times New Roman" pitchFamily="18" charset="0"/>
            </a:endParaRPr>
          </a:p>
          <a:p>
            <a:pPr eaLnBrk="1" hangingPunct="1"/>
            <a:endParaRPr lang="en-US" altLang="en-US" dirty="0" smtClean="0">
              <a:cs typeface="Times New Roman" pitchFamily="18" charset="0"/>
            </a:endParaRPr>
          </a:p>
        </p:txBody>
      </p:sp>
      <p:sp>
        <p:nvSpPr>
          <p:cNvPr id="2" name="Date Placeholder 1"/>
          <p:cNvSpPr>
            <a:spLocks noGrp="1"/>
          </p:cNvSpPr>
          <p:nvPr>
            <p:ph type="dt" idx="10"/>
          </p:nvPr>
        </p:nvSpPr>
        <p:spPr/>
        <p:txBody>
          <a:bodyPr/>
          <a:lstStyle/>
          <a:p>
            <a:pPr>
              <a:defRPr/>
            </a:pPr>
            <a:fld id="{446D4D52-4870-4B37-88C1-01EA8D046623}" type="datetime1">
              <a:rPr lang="en-US" smtClean="0"/>
              <a:t>4/28/20</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p:spPr>
        <p:txBody>
          <a:bodyPr/>
          <a:lstStyle>
            <a:lvl1pPr defTabSz="931863">
              <a:defRPr sz="3200">
                <a:solidFill>
                  <a:schemeClr val="tx1"/>
                </a:solidFill>
                <a:latin typeface="GE Inspira" pitchFamily="34" charset="0"/>
              </a:defRPr>
            </a:lvl1pPr>
            <a:lvl2pPr marL="742950" indent="-285750" defTabSz="931863">
              <a:defRPr sz="3200">
                <a:solidFill>
                  <a:schemeClr val="tx1"/>
                </a:solidFill>
                <a:latin typeface="GE Inspira" pitchFamily="34" charset="0"/>
              </a:defRPr>
            </a:lvl2pPr>
            <a:lvl3pPr marL="1143000" indent="-228600" defTabSz="931863">
              <a:defRPr sz="3200">
                <a:solidFill>
                  <a:schemeClr val="tx1"/>
                </a:solidFill>
                <a:latin typeface="GE Inspira" pitchFamily="34" charset="0"/>
              </a:defRPr>
            </a:lvl3pPr>
            <a:lvl4pPr marL="1600200" indent="-228600" defTabSz="931863">
              <a:defRPr sz="3200">
                <a:solidFill>
                  <a:schemeClr val="tx1"/>
                </a:solidFill>
                <a:latin typeface="GE Inspira" pitchFamily="34" charset="0"/>
              </a:defRPr>
            </a:lvl4pPr>
            <a:lvl5pPr marL="2057400" indent="-228600" defTabSz="931863">
              <a:defRPr sz="3200">
                <a:solidFill>
                  <a:schemeClr val="tx1"/>
                </a:solidFill>
                <a:latin typeface="GE Inspira" pitchFamily="34" charset="0"/>
              </a:defRPr>
            </a:lvl5pPr>
            <a:lvl6pPr marL="2514600" indent="-228600" defTabSz="931863" eaLnBrk="0" fontAlgn="base" hangingPunct="0">
              <a:spcBef>
                <a:spcPct val="0"/>
              </a:spcBef>
              <a:spcAft>
                <a:spcPct val="0"/>
              </a:spcAft>
              <a:defRPr sz="3200">
                <a:solidFill>
                  <a:schemeClr val="tx1"/>
                </a:solidFill>
                <a:latin typeface="GE Inspira" pitchFamily="34" charset="0"/>
              </a:defRPr>
            </a:lvl6pPr>
            <a:lvl7pPr marL="2971800" indent="-228600" defTabSz="931863" eaLnBrk="0" fontAlgn="base" hangingPunct="0">
              <a:spcBef>
                <a:spcPct val="0"/>
              </a:spcBef>
              <a:spcAft>
                <a:spcPct val="0"/>
              </a:spcAft>
              <a:defRPr sz="3200">
                <a:solidFill>
                  <a:schemeClr val="tx1"/>
                </a:solidFill>
                <a:latin typeface="GE Inspira" pitchFamily="34" charset="0"/>
              </a:defRPr>
            </a:lvl7pPr>
            <a:lvl8pPr marL="3429000" indent="-228600" defTabSz="931863" eaLnBrk="0" fontAlgn="base" hangingPunct="0">
              <a:spcBef>
                <a:spcPct val="0"/>
              </a:spcBef>
              <a:spcAft>
                <a:spcPct val="0"/>
              </a:spcAft>
              <a:defRPr sz="3200">
                <a:solidFill>
                  <a:schemeClr val="tx1"/>
                </a:solidFill>
                <a:latin typeface="GE Inspira" pitchFamily="34" charset="0"/>
              </a:defRPr>
            </a:lvl8pPr>
            <a:lvl9pPr marL="3886200" indent="-228600" defTabSz="931863" eaLnBrk="0" fontAlgn="base" hangingPunct="0">
              <a:spcBef>
                <a:spcPct val="0"/>
              </a:spcBef>
              <a:spcAft>
                <a:spcPct val="0"/>
              </a:spcAft>
              <a:defRPr sz="3200">
                <a:solidFill>
                  <a:schemeClr val="tx1"/>
                </a:solidFill>
                <a:latin typeface="GE Inspira" pitchFamily="34" charset="0"/>
              </a:defRPr>
            </a:lvl9pPr>
          </a:lstStyle>
          <a:p>
            <a:fld id="{B4C33F49-A879-4A92-9ECE-722FA4D2B8ED}" type="slidenum">
              <a:rPr lang="en-US" altLang="en-US" sz="1300" smtClean="0">
                <a:solidFill>
                  <a:srgbClr val="4157AD"/>
                </a:solidFill>
              </a:rPr>
              <a:pPr/>
              <a:t>4</a:t>
            </a:fld>
            <a:endParaRPr lang="en-US" altLang="en-US" sz="1300" smtClean="0">
              <a:solidFill>
                <a:srgbClr val="4157AD"/>
              </a:solidFill>
            </a:endParaRPr>
          </a:p>
        </p:txBody>
      </p:sp>
      <p:sp>
        <p:nvSpPr>
          <p:cNvPr id="24579" name="Rectangle 2"/>
          <p:cNvSpPr>
            <a:spLocks noGrp="1" noRot="1" noChangeAspect="1" noChangeArrowheads="1" noTextEdit="1"/>
          </p:cNvSpPr>
          <p:nvPr>
            <p:ph type="sldImg"/>
          </p:nvPr>
        </p:nvSpPr>
        <p:spPr>
          <a:ln/>
        </p:spPr>
      </p:sp>
      <p:sp>
        <p:nvSpPr>
          <p:cNvPr id="24580" name="Rectangle 3"/>
          <p:cNvSpPr>
            <a:spLocks noGrp="1" noChangeArrowheads="1"/>
          </p:cNvSpPr>
          <p:nvPr>
            <p:ph type="body" idx="1"/>
          </p:nvPr>
        </p:nvSpPr>
        <p:spPr>
          <a:noFill/>
        </p:spPr>
        <p:txBody>
          <a:bodyPr/>
          <a:lstStyle/>
          <a:p>
            <a:pPr eaLnBrk="1" hangingPunct="1"/>
            <a:r>
              <a:rPr lang="en-US" altLang="en-US" b="1" dirty="0" smtClean="0">
                <a:cs typeface="Times New Roman" pitchFamily="18" charset="0"/>
              </a:rPr>
              <a:t>DEFINE</a:t>
            </a:r>
          </a:p>
          <a:p>
            <a:pPr eaLnBrk="1" hangingPunct="1"/>
            <a:r>
              <a:rPr lang="en-US" altLang="en-US" b="1" dirty="0" smtClean="0">
                <a:cs typeface="Times New Roman" pitchFamily="18" charset="0"/>
              </a:rPr>
              <a:t>2. What specific process needs to be improved?</a:t>
            </a:r>
          </a:p>
          <a:p>
            <a:pPr eaLnBrk="1" hangingPunct="1"/>
            <a:r>
              <a:rPr lang="en-US" altLang="en-US" dirty="0" smtClean="0">
                <a:cs typeface="Times New Roman" pitchFamily="18" charset="0"/>
              </a:rPr>
              <a:t>Scope from a Problem down to a manageable Project.</a:t>
            </a:r>
          </a:p>
          <a:p>
            <a:pPr eaLnBrk="1" hangingPunct="1"/>
            <a:r>
              <a:rPr lang="en-US" altLang="en-US" dirty="0" smtClean="0">
                <a:cs typeface="Times New Roman" pitchFamily="18" charset="0"/>
              </a:rPr>
              <a:t>Use Data to make scoping decisions.</a:t>
            </a:r>
          </a:p>
          <a:p>
            <a:pPr eaLnBrk="1" hangingPunct="1"/>
            <a:r>
              <a:rPr lang="en-US" altLang="en-US" dirty="0" smtClean="0"/>
              <a:t>Clearly document existing process (Define Value Stream)</a:t>
            </a:r>
          </a:p>
          <a:p>
            <a:pPr eaLnBrk="1" hangingPunct="1"/>
            <a:r>
              <a:rPr lang="en-US" altLang="en-US" dirty="0" smtClean="0"/>
              <a:t>Scope and focus a project so it is manageable</a:t>
            </a:r>
          </a:p>
          <a:p>
            <a:pPr eaLnBrk="1" hangingPunct="1"/>
            <a:r>
              <a:rPr lang="en-US" altLang="en-US" dirty="0" smtClean="0"/>
              <a:t>Tree Diagram using data to go from a Problem to a Project</a:t>
            </a:r>
          </a:p>
          <a:p>
            <a:pPr eaLnBrk="1" hangingPunct="1"/>
            <a:endParaRPr lang="en-US" altLang="en-US" dirty="0" smtClean="0">
              <a:cs typeface="Times New Roman" pitchFamily="18" charset="0"/>
            </a:endParaRPr>
          </a:p>
          <a:p>
            <a:pPr eaLnBrk="1" hangingPunct="1"/>
            <a:endParaRPr lang="en-US" altLang="en-US" dirty="0" smtClean="0">
              <a:cs typeface="Times New Roman" pitchFamily="18" charset="0"/>
            </a:endParaRPr>
          </a:p>
          <a:p>
            <a:pPr eaLnBrk="1" hangingPunct="1"/>
            <a:r>
              <a:rPr lang="en-US" altLang="en-US" b="1" dirty="0" smtClean="0">
                <a:cs typeface="Times New Roman" pitchFamily="18" charset="0"/>
              </a:rPr>
              <a:t>Define tools to consider using: </a:t>
            </a:r>
          </a:p>
          <a:p>
            <a:pPr>
              <a:buFontTx/>
              <a:buChar char="•"/>
            </a:pPr>
            <a:r>
              <a:rPr lang="en-US" altLang="en-US" sz="2000" dirty="0" smtClean="0"/>
              <a:t>Pareto Analysis</a:t>
            </a:r>
          </a:p>
          <a:p>
            <a:pPr>
              <a:buFontTx/>
              <a:buChar char="•"/>
            </a:pPr>
            <a:r>
              <a:rPr lang="en-US" altLang="en-US" sz="2000" dirty="0" smtClean="0"/>
              <a:t>Tree Diagram</a:t>
            </a:r>
          </a:p>
          <a:p>
            <a:pPr>
              <a:buFontTx/>
              <a:buChar char="•"/>
            </a:pPr>
            <a:r>
              <a:rPr lang="en-US" altLang="en-US" sz="2000" dirty="0" smtClean="0"/>
              <a:t>SIPOC</a:t>
            </a:r>
          </a:p>
          <a:p>
            <a:pPr>
              <a:buFontTx/>
              <a:buChar char="•"/>
            </a:pPr>
            <a:r>
              <a:rPr lang="en-US" altLang="en-US" sz="2000" dirty="0" smtClean="0"/>
              <a:t>Top-down flow diagram</a:t>
            </a:r>
          </a:p>
          <a:p>
            <a:pPr>
              <a:buFontTx/>
              <a:buChar char="•"/>
            </a:pPr>
            <a:r>
              <a:rPr lang="en-US" altLang="en-US" sz="2000" dirty="0" smtClean="0"/>
              <a:t>Traditional process map</a:t>
            </a:r>
          </a:p>
          <a:p>
            <a:pPr>
              <a:buFontTx/>
              <a:buChar char="•"/>
            </a:pPr>
            <a:r>
              <a:rPr lang="en-US" altLang="en-US" sz="2000" dirty="0" smtClean="0"/>
              <a:t>Deployment flow diagram</a:t>
            </a:r>
          </a:p>
          <a:p>
            <a:pPr>
              <a:buFontTx/>
              <a:buChar char="•"/>
            </a:pPr>
            <a:r>
              <a:rPr lang="en-US" altLang="en-US" sz="2000" dirty="0" smtClean="0"/>
              <a:t>Value Stream Map</a:t>
            </a:r>
          </a:p>
          <a:p>
            <a:pPr>
              <a:buFontTx/>
              <a:buChar char="•"/>
            </a:pPr>
            <a:r>
              <a:rPr lang="en-US" altLang="en-US" sz="2000" dirty="0" smtClean="0"/>
              <a:t>CAP Tools</a:t>
            </a:r>
          </a:p>
          <a:p>
            <a:pPr lvl="1">
              <a:buFontTx/>
              <a:buChar char="•"/>
            </a:pPr>
            <a:r>
              <a:rPr lang="en-US" altLang="en-US" sz="1800" dirty="0" smtClean="0"/>
              <a:t>GRPI Model</a:t>
            </a:r>
          </a:p>
          <a:p>
            <a:pPr lvl="1">
              <a:buFontTx/>
              <a:buChar char="•"/>
            </a:pPr>
            <a:r>
              <a:rPr lang="en-US" altLang="en-US" sz="1800" dirty="0" smtClean="0"/>
              <a:t>In &amp; Out of the Frame</a:t>
            </a:r>
          </a:p>
          <a:p>
            <a:pPr lvl="1">
              <a:buFontTx/>
              <a:buChar char="•"/>
            </a:pPr>
            <a:r>
              <a:rPr lang="en-US" altLang="en-US" sz="1800" dirty="0" smtClean="0"/>
              <a:t>Threat / Opportunity Matrix</a:t>
            </a:r>
          </a:p>
          <a:p>
            <a:pPr lvl="1">
              <a:buFontTx/>
              <a:buChar char="•"/>
            </a:pPr>
            <a:r>
              <a:rPr lang="en-US" altLang="en-US" sz="1800" dirty="0" smtClean="0"/>
              <a:t>Three D’s Matrix</a:t>
            </a:r>
          </a:p>
          <a:p>
            <a:pPr eaLnBrk="1" hangingPunct="1"/>
            <a:endParaRPr lang="en-US" altLang="en-US" dirty="0" smtClean="0">
              <a:cs typeface="Times New Roman" pitchFamily="18" charset="0"/>
            </a:endParaRPr>
          </a:p>
          <a:p>
            <a:pPr eaLnBrk="1" hangingPunct="1"/>
            <a:endParaRPr lang="en-US" altLang="en-US" dirty="0" smtClean="0">
              <a:cs typeface="Times New Roman" pitchFamily="18" charset="0"/>
            </a:endParaRPr>
          </a:p>
        </p:txBody>
      </p:sp>
      <p:sp>
        <p:nvSpPr>
          <p:cNvPr id="2" name="Date Placeholder 1"/>
          <p:cNvSpPr>
            <a:spLocks noGrp="1"/>
          </p:cNvSpPr>
          <p:nvPr>
            <p:ph type="dt" idx="10"/>
          </p:nvPr>
        </p:nvSpPr>
        <p:spPr/>
        <p:txBody>
          <a:bodyPr/>
          <a:lstStyle/>
          <a:p>
            <a:pPr>
              <a:defRPr/>
            </a:pPr>
            <a:fld id="{DDD4396A-3447-44A4-8706-4E093F116288}" type="datetime1">
              <a:rPr lang="en-US" smtClean="0"/>
              <a:t>4/28/20</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p:spPr>
        <p:txBody>
          <a:bodyPr/>
          <a:lstStyle>
            <a:lvl1pPr defTabSz="931863">
              <a:defRPr sz="3200">
                <a:solidFill>
                  <a:schemeClr val="tx1"/>
                </a:solidFill>
                <a:latin typeface="GE Inspira" pitchFamily="34" charset="0"/>
              </a:defRPr>
            </a:lvl1pPr>
            <a:lvl2pPr marL="742950" indent="-285750" defTabSz="931863">
              <a:defRPr sz="3200">
                <a:solidFill>
                  <a:schemeClr val="tx1"/>
                </a:solidFill>
                <a:latin typeface="GE Inspira" pitchFamily="34" charset="0"/>
              </a:defRPr>
            </a:lvl2pPr>
            <a:lvl3pPr marL="1143000" indent="-228600" defTabSz="931863">
              <a:defRPr sz="3200">
                <a:solidFill>
                  <a:schemeClr val="tx1"/>
                </a:solidFill>
                <a:latin typeface="GE Inspira" pitchFamily="34" charset="0"/>
              </a:defRPr>
            </a:lvl3pPr>
            <a:lvl4pPr marL="1600200" indent="-228600" defTabSz="931863">
              <a:defRPr sz="3200">
                <a:solidFill>
                  <a:schemeClr val="tx1"/>
                </a:solidFill>
                <a:latin typeface="GE Inspira" pitchFamily="34" charset="0"/>
              </a:defRPr>
            </a:lvl4pPr>
            <a:lvl5pPr marL="2057400" indent="-228600" defTabSz="931863">
              <a:defRPr sz="3200">
                <a:solidFill>
                  <a:schemeClr val="tx1"/>
                </a:solidFill>
                <a:latin typeface="GE Inspira" pitchFamily="34" charset="0"/>
              </a:defRPr>
            </a:lvl5pPr>
            <a:lvl6pPr marL="2514600" indent="-228600" defTabSz="931863" eaLnBrk="0" fontAlgn="base" hangingPunct="0">
              <a:spcBef>
                <a:spcPct val="0"/>
              </a:spcBef>
              <a:spcAft>
                <a:spcPct val="0"/>
              </a:spcAft>
              <a:defRPr sz="3200">
                <a:solidFill>
                  <a:schemeClr val="tx1"/>
                </a:solidFill>
                <a:latin typeface="GE Inspira" pitchFamily="34" charset="0"/>
              </a:defRPr>
            </a:lvl6pPr>
            <a:lvl7pPr marL="2971800" indent="-228600" defTabSz="931863" eaLnBrk="0" fontAlgn="base" hangingPunct="0">
              <a:spcBef>
                <a:spcPct val="0"/>
              </a:spcBef>
              <a:spcAft>
                <a:spcPct val="0"/>
              </a:spcAft>
              <a:defRPr sz="3200">
                <a:solidFill>
                  <a:schemeClr val="tx1"/>
                </a:solidFill>
                <a:latin typeface="GE Inspira" pitchFamily="34" charset="0"/>
              </a:defRPr>
            </a:lvl7pPr>
            <a:lvl8pPr marL="3429000" indent="-228600" defTabSz="931863" eaLnBrk="0" fontAlgn="base" hangingPunct="0">
              <a:spcBef>
                <a:spcPct val="0"/>
              </a:spcBef>
              <a:spcAft>
                <a:spcPct val="0"/>
              </a:spcAft>
              <a:defRPr sz="3200">
                <a:solidFill>
                  <a:schemeClr val="tx1"/>
                </a:solidFill>
                <a:latin typeface="GE Inspira" pitchFamily="34" charset="0"/>
              </a:defRPr>
            </a:lvl8pPr>
            <a:lvl9pPr marL="3886200" indent="-228600" defTabSz="931863" eaLnBrk="0" fontAlgn="base" hangingPunct="0">
              <a:spcBef>
                <a:spcPct val="0"/>
              </a:spcBef>
              <a:spcAft>
                <a:spcPct val="0"/>
              </a:spcAft>
              <a:defRPr sz="3200">
                <a:solidFill>
                  <a:schemeClr val="tx1"/>
                </a:solidFill>
                <a:latin typeface="GE Inspira" pitchFamily="34" charset="0"/>
              </a:defRPr>
            </a:lvl9pPr>
          </a:lstStyle>
          <a:p>
            <a:fld id="{6429E5BE-5223-4577-9B88-9EC01EB82EF0}" type="slidenum">
              <a:rPr lang="en-US" altLang="en-US" sz="1300" smtClean="0">
                <a:solidFill>
                  <a:srgbClr val="4157AD"/>
                </a:solidFill>
              </a:rPr>
              <a:pPr/>
              <a:t>5</a:t>
            </a:fld>
            <a:endParaRPr lang="en-US" altLang="en-US" sz="1300" smtClean="0">
              <a:solidFill>
                <a:srgbClr val="4157AD"/>
              </a:solidFill>
            </a:endParaRPr>
          </a:p>
        </p:txBody>
      </p:sp>
      <p:sp>
        <p:nvSpPr>
          <p:cNvPr id="25603"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p:txBody>
          <a:bodyPr/>
          <a:lstStyle/>
          <a:p>
            <a:pPr marL="220690" indent="-220690" eaLnBrk="1" hangingPunct="1">
              <a:defRPr/>
            </a:pPr>
            <a:r>
              <a:rPr lang="en-US" b="1" dirty="0" smtClean="0"/>
              <a:t>MEASURE</a:t>
            </a:r>
          </a:p>
          <a:p>
            <a:pPr eaLnBrk="1" hangingPunct="1">
              <a:defRPr/>
            </a:pPr>
            <a:r>
              <a:rPr lang="en-US" b="1" dirty="0" smtClean="0">
                <a:cs typeface="Times New Roman" pitchFamily="18" charset="0"/>
              </a:rPr>
              <a:t>2.</a:t>
            </a:r>
            <a:r>
              <a:rPr lang="en-US" b="1" dirty="0" smtClean="0">
                <a:latin typeface="Times New Roman" pitchFamily="18" charset="0"/>
                <a:cs typeface="Times New Roman" pitchFamily="18" charset="0"/>
              </a:rPr>
              <a:t>  </a:t>
            </a:r>
            <a:r>
              <a:rPr lang="en-US" b="1" dirty="0" smtClean="0">
                <a:cs typeface="Times New Roman" pitchFamily="18" charset="0"/>
              </a:rPr>
              <a:t>How is process performance measured? </a:t>
            </a:r>
            <a:r>
              <a:rPr lang="en-US" dirty="0" smtClean="0">
                <a:cs typeface="Times New Roman" pitchFamily="18" charset="0"/>
              </a:rPr>
              <a:t>	</a:t>
            </a:r>
          </a:p>
          <a:p>
            <a:pPr eaLnBrk="1" hangingPunct="1">
              <a:buFontTx/>
              <a:buChar char="•"/>
              <a:defRPr/>
            </a:pPr>
            <a:r>
              <a:rPr lang="en-US" dirty="0" smtClean="0">
                <a:cs typeface="Times New Roman" pitchFamily="18" charset="0"/>
              </a:rPr>
              <a:t>Is it clear how a specific data point is established?  If someone familiar with the process audited the project could they reasonably recreate the data based on the Project Y description?</a:t>
            </a:r>
          </a:p>
          <a:p>
            <a:pPr eaLnBrk="1" hangingPunct="1">
              <a:buFontTx/>
              <a:buChar char="•"/>
              <a:defRPr/>
            </a:pPr>
            <a:r>
              <a:rPr lang="en-US" dirty="0" smtClean="0">
                <a:cs typeface="Times New Roman" pitchFamily="18" charset="0"/>
              </a:rPr>
              <a:t>If cycle time is measured is it precisely defined when the clock is started and when it is stopped?</a:t>
            </a:r>
          </a:p>
          <a:p>
            <a:pPr eaLnBrk="1" hangingPunct="1">
              <a:buFontTx/>
              <a:buChar char="•"/>
              <a:defRPr/>
            </a:pPr>
            <a:r>
              <a:rPr lang="en-US" dirty="0" smtClean="0">
                <a:cs typeface="Times New Roman" pitchFamily="18" charset="0"/>
              </a:rPr>
              <a:t>If the data is extracted from a database is the database specified?</a:t>
            </a:r>
          </a:p>
          <a:p>
            <a:pPr eaLnBrk="1" hangingPunct="1">
              <a:buFontTx/>
              <a:buChar char="•"/>
              <a:defRPr/>
            </a:pPr>
            <a:r>
              <a:rPr lang="en-US" dirty="0" smtClean="0">
                <a:cs typeface="Times New Roman" pitchFamily="18" charset="0"/>
              </a:rPr>
              <a:t>Is it clear what data type is used to quantify the project Y? (i.e. </a:t>
            </a:r>
            <a:r>
              <a:rPr lang="en-US" dirty="0" smtClean="0"/>
              <a:t>Continuous, Discrete-Defects, Discrete-Defectives</a:t>
            </a:r>
            <a:r>
              <a:rPr lang="en-US" dirty="0" smtClean="0">
                <a:cs typeface="Times New Roman" pitchFamily="18" charset="0"/>
              </a:rPr>
              <a:t>)</a:t>
            </a:r>
          </a:p>
          <a:p>
            <a:pPr eaLnBrk="1" hangingPunct="1">
              <a:buFontTx/>
              <a:buChar char="•"/>
              <a:defRPr/>
            </a:pPr>
            <a:r>
              <a:rPr lang="en-US" dirty="0" smtClean="0">
                <a:cs typeface="Times New Roman" pitchFamily="18" charset="0"/>
              </a:rPr>
              <a:t>Is the “Process Output” clearly defined? (i.e. part, document, account, information, time period, etc.)</a:t>
            </a:r>
          </a:p>
          <a:p>
            <a:pPr eaLnBrk="1" hangingPunct="1">
              <a:buFontTx/>
              <a:buChar char="•"/>
              <a:defRPr/>
            </a:pPr>
            <a:r>
              <a:rPr lang="en-US" dirty="0" smtClean="0">
                <a:cs typeface="Times New Roman" pitchFamily="18" charset="0"/>
              </a:rPr>
              <a:t>If continuous data, is the measurement unit of the Y specifically stated? </a:t>
            </a:r>
            <a:r>
              <a:rPr lang="fr-FR" dirty="0" smtClean="0">
                <a:cs typeface="Times New Roman" pitchFamily="18" charset="0"/>
              </a:rPr>
              <a:t>(i.e. </a:t>
            </a:r>
            <a:r>
              <a:rPr lang="fr-FR" dirty="0" err="1" smtClean="0">
                <a:cs typeface="Times New Roman" pitchFamily="18" charset="0"/>
              </a:rPr>
              <a:t>inches</a:t>
            </a:r>
            <a:r>
              <a:rPr lang="fr-FR" dirty="0" smtClean="0">
                <a:cs typeface="Times New Roman" pitchFamily="18" charset="0"/>
              </a:rPr>
              <a:t>, </a:t>
            </a:r>
            <a:r>
              <a:rPr lang="fr-FR" dirty="0" err="1" smtClean="0">
                <a:cs typeface="Times New Roman" pitchFamily="18" charset="0"/>
              </a:rPr>
              <a:t>days</a:t>
            </a:r>
            <a:r>
              <a:rPr lang="fr-FR" dirty="0" smtClean="0">
                <a:cs typeface="Times New Roman" pitchFamily="18" charset="0"/>
              </a:rPr>
              <a:t>, $, etc.)</a:t>
            </a:r>
            <a:r>
              <a:rPr lang="en-US" dirty="0" smtClean="0">
                <a:cs typeface="Times New Roman" pitchFamily="18" charset="0"/>
              </a:rPr>
              <a:t> </a:t>
            </a:r>
          </a:p>
          <a:p>
            <a:pPr eaLnBrk="1" hangingPunct="1">
              <a:buFontTx/>
              <a:buChar char="•"/>
              <a:defRPr/>
            </a:pPr>
            <a:endParaRPr lang="en-US" dirty="0" smtClean="0">
              <a:cs typeface="Times New Roman" pitchFamily="18" charset="0"/>
            </a:endParaRPr>
          </a:p>
          <a:p>
            <a:pPr eaLnBrk="1" hangingPunct="1">
              <a:buFontTx/>
              <a:buChar char="•"/>
              <a:defRPr/>
            </a:pPr>
            <a:r>
              <a:rPr lang="en-US" dirty="0" smtClean="0"/>
              <a:t>Operational Definitions answer 3 questions:</a:t>
            </a:r>
          </a:p>
          <a:p>
            <a:pPr marL="911225" lvl="2" indent="-455613">
              <a:buFont typeface="GE Inspira" pitchFamily="34" charset="0"/>
              <a:buAutoNum type="alphaLcParenR"/>
              <a:defRPr/>
            </a:pPr>
            <a:r>
              <a:rPr lang="en-US" dirty="0" smtClean="0"/>
              <a:t>What are you measuring? (</a:t>
            </a:r>
            <a:r>
              <a:rPr lang="en-US" sz="1100" dirty="0" smtClean="0">
                <a:solidFill>
                  <a:srgbClr val="1E4191"/>
                </a:solidFill>
              </a:rPr>
              <a:t>Process Output, Project “Y” characteristic)</a:t>
            </a:r>
            <a:endParaRPr lang="en-US" sz="1100" dirty="0" smtClean="0"/>
          </a:p>
          <a:p>
            <a:pPr marL="911225" lvl="2" indent="-455613">
              <a:buFont typeface="GE Inspira" pitchFamily="34" charset="0"/>
              <a:buAutoNum type="alphaLcParenR"/>
              <a:defRPr/>
            </a:pPr>
            <a:r>
              <a:rPr lang="en-US" dirty="0" smtClean="0"/>
              <a:t>How are you measuring it? (</a:t>
            </a:r>
            <a:r>
              <a:rPr lang="en-US" dirty="0" smtClean="0">
                <a:solidFill>
                  <a:srgbClr val="1E4191"/>
                </a:solidFill>
              </a:rPr>
              <a:t>Quantification of Project “Y” . Dollars, Time, Counts, etc.)</a:t>
            </a:r>
            <a:endParaRPr lang="en-US" i="1" dirty="0" smtClean="0"/>
          </a:p>
          <a:p>
            <a:pPr marL="911225" lvl="2" indent="-455613">
              <a:buFont typeface="GE Inspira" pitchFamily="34" charset="0"/>
              <a:buAutoNum type="alphaLcParenR"/>
              <a:defRPr/>
            </a:pPr>
            <a:r>
              <a:rPr lang="en-US" dirty="0" smtClean="0"/>
              <a:t>What is the customer requirement you are trying to meet? (</a:t>
            </a:r>
            <a:r>
              <a:rPr lang="en-US" dirty="0" smtClean="0">
                <a:solidFill>
                  <a:srgbClr val="1E4191"/>
                </a:solidFill>
              </a:rPr>
              <a:t>Customer Requirement or Specification, defect definition)</a:t>
            </a:r>
            <a:endParaRPr lang="en-US" i="1" dirty="0" smtClean="0"/>
          </a:p>
          <a:p>
            <a:pPr eaLnBrk="1" hangingPunct="1">
              <a:defRPr/>
            </a:pPr>
            <a:endParaRPr lang="en-US" dirty="0" smtClean="0">
              <a:cs typeface="Times New Roman" pitchFamily="18" charset="0"/>
            </a:endParaRPr>
          </a:p>
          <a:p>
            <a:pPr eaLnBrk="1" hangingPunct="1">
              <a:defRPr/>
            </a:pPr>
            <a:r>
              <a:rPr lang="en-US" b="1" dirty="0" smtClean="0">
                <a:cs typeface="Times New Roman" pitchFamily="18" charset="0"/>
              </a:rPr>
              <a:t>Measure tools to consider:</a:t>
            </a:r>
          </a:p>
          <a:p>
            <a:pPr marL="234950" indent="-234950">
              <a:buFont typeface="Arial"/>
              <a:buChar char="•"/>
              <a:defRPr/>
            </a:pPr>
            <a:r>
              <a:rPr lang="en-US" dirty="0" smtClean="0"/>
              <a:t>Operational Definitions</a:t>
            </a:r>
          </a:p>
          <a:p>
            <a:pPr marL="234950" indent="-234950">
              <a:buFont typeface="Arial"/>
              <a:buChar char="•"/>
              <a:defRPr/>
            </a:pPr>
            <a:r>
              <a:rPr lang="en-US" dirty="0" smtClean="0"/>
              <a:t>Cause &amp; Effect Diagram</a:t>
            </a:r>
          </a:p>
          <a:p>
            <a:pPr marL="234950" indent="-234950">
              <a:buFont typeface="Arial"/>
              <a:buChar char="•"/>
              <a:defRPr/>
            </a:pPr>
            <a:r>
              <a:rPr lang="en-US" dirty="0" smtClean="0"/>
              <a:t>Gage R&amp;R / MSA</a:t>
            </a:r>
          </a:p>
          <a:p>
            <a:pPr eaLnBrk="1" hangingPunct="1">
              <a:defRPr/>
            </a:pPr>
            <a:endParaRPr lang="en-US" dirty="0" smtClean="0">
              <a:cs typeface="Times New Roman" pitchFamily="18" charset="0"/>
            </a:endParaRPr>
          </a:p>
          <a:p>
            <a:pPr marL="220690" indent="-220690" eaLnBrk="1" hangingPunct="1">
              <a:defRPr/>
            </a:pPr>
            <a:endParaRPr lang="en-US" dirty="0" smtClean="0"/>
          </a:p>
        </p:txBody>
      </p:sp>
      <p:sp>
        <p:nvSpPr>
          <p:cNvPr id="2" name="Date Placeholder 1"/>
          <p:cNvSpPr>
            <a:spLocks noGrp="1"/>
          </p:cNvSpPr>
          <p:nvPr>
            <p:ph type="dt" idx="10"/>
          </p:nvPr>
        </p:nvSpPr>
        <p:spPr/>
        <p:txBody>
          <a:bodyPr/>
          <a:lstStyle/>
          <a:p>
            <a:pPr>
              <a:defRPr/>
            </a:pPr>
            <a:fld id="{831AB6D8-096C-4C48-8DFC-B4942544EAD1}" type="datetime1">
              <a:rPr lang="en-US" smtClean="0"/>
              <a:t>4/28/20</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p:spPr>
        <p:txBody>
          <a:bodyPr/>
          <a:lstStyle>
            <a:lvl1pPr defTabSz="931863">
              <a:defRPr sz="3200">
                <a:solidFill>
                  <a:schemeClr val="tx1"/>
                </a:solidFill>
                <a:latin typeface="GE Inspira" pitchFamily="34" charset="0"/>
              </a:defRPr>
            </a:lvl1pPr>
            <a:lvl2pPr marL="742950" indent="-285750" defTabSz="931863">
              <a:defRPr sz="3200">
                <a:solidFill>
                  <a:schemeClr val="tx1"/>
                </a:solidFill>
                <a:latin typeface="GE Inspira" pitchFamily="34" charset="0"/>
              </a:defRPr>
            </a:lvl2pPr>
            <a:lvl3pPr marL="1143000" indent="-228600" defTabSz="931863">
              <a:defRPr sz="3200">
                <a:solidFill>
                  <a:schemeClr val="tx1"/>
                </a:solidFill>
                <a:latin typeface="GE Inspira" pitchFamily="34" charset="0"/>
              </a:defRPr>
            </a:lvl3pPr>
            <a:lvl4pPr marL="1600200" indent="-228600" defTabSz="931863">
              <a:defRPr sz="3200">
                <a:solidFill>
                  <a:schemeClr val="tx1"/>
                </a:solidFill>
                <a:latin typeface="GE Inspira" pitchFamily="34" charset="0"/>
              </a:defRPr>
            </a:lvl4pPr>
            <a:lvl5pPr marL="2057400" indent="-228600" defTabSz="931863">
              <a:defRPr sz="3200">
                <a:solidFill>
                  <a:schemeClr val="tx1"/>
                </a:solidFill>
                <a:latin typeface="GE Inspira" pitchFamily="34" charset="0"/>
              </a:defRPr>
            </a:lvl5pPr>
            <a:lvl6pPr marL="2514600" indent="-228600" defTabSz="931863" eaLnBrk="0" fontAlgn="base" hangingPunct="0">
              <a:spcBef>
                <a:spcPct val="0"/>
              </a:spcBef>
              <a:spcAft>
                <a:spcPct val="0"/>
              </a:spcAft>
              <a:defRPr sz="3200">
                <a:solidFill>
                  <a:schemeClr val="tx1"/>
                </a:solidFill>
                <a:latin typeface="GE Inspira" pitchFamily="34" charset="0"/>
              </a:defRPr>
            </a:lvl6pPr>
            <a:lvl7pPr marL="2971800" indent="-228600" defTabSz="931863" eaLnBrk="0" fontAlgn="base" hangingPunct="0">
              <a:spcBef>
                <a:spcPct val="0"/>
              </a:spcBef>
              <a:spcAft>
                <a:spcPct val="0"/>
              </a:spcAft>
              <a:defRPr sz="3200">
                <a:solidFill>
                  <a:schemeClr val="tx1"/>
                </a:solidFill>
                <a:latin typeface="GE Inspira" pitchFamily="34" charset="0"/>
              </a:defRPr>
            </a:lvl7pPr>
            <a:lvl8pPr marL="3429000" indent="-228600" defTabSz="931863" eaLnBrk="0" fontAlgn="base" hangingPunct="0">
              <a:spcBef>
                <a:spcPct val="0"/>
              </a:spcBef>
              <a:spcAft>
                <a:spcPct val="0"/>
              </a:spcAft>
              <a:defRPr sz="3200">
                <a:solidFill>
                  <a:schemeClr val="tx1"/>
                </a:solidFill>
                <a:latin typeface="GE Inspira" pitchFamily="34" charset="0"/>
              </a:defRPr>
            </a:lvl8pPr>
            <a:lvl9pPr marL="3886200" indent="-228600" defTabSz="931863" eaLnBrk="0" fontAlgn="base" hangingPunct="0">
              <a:spcBef>
                <a:spcPct val="0"/>
              </a:spcBef>
              <a:spcAft>
                <a:spcPct val="0"/>
              </a:spcAft>
              <a:defRPr sz="3200">
                <a:solidFill>
                  <a:schemeClr val="tx1"/>
                </a:solidFill>
                <a:latin typeface="GE Inspira" pitchFamily="34" charset="0"/>
              </a:defRPr>
            </a:lvl9pPr>
          </a:lstStyle>
          <a:p>
            <a:fld id="{6429E5BE-5223-4577-9B88-9EC01EB82EF0}" type="slidenum">
              <a:rPr lang="en-US" altLang="en-US" sz="1300" smtClean="0">
                <a:solidFill>
                  <a:srgbClr val="4157AD"/>
                </a:solidFill>
              </a:rPr>
              <a:pPr/>
              <a:t>6</a:t>
            </a:fld>
            <a:endParaRPr lang="en-US" altLang="en-US" sz="1300" smtClean="0">
              <a:solidFill>
                <a:srgbClr val="4157AD"/>
              </a:solidFill>
            </a:endParaRPr>
          </a:p>
        </p:txBody>
      </p:sp>
      <p:sp>
        <p:nvSpPr>
          <p:cNvPr id="25603"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p:txBody>
          <a:bodyPr/>
          <a:lstStyle/>
          <a:p>
            <a:pPr marL="220690" indent="-220690" eaLnBrk="1" hangingPunct="1">
              <a:defRPr/>
            </a:pPr>
            <a:r>
              <a:rPr lang="en-US" b="1" dirty="0" smtClean="0"/>
              <a:t>MEASURE</a:t>
            </a:r>
          </a:p>
          <a:p>
            <a:pPr eaLnBrk="1" hangingPunct="1">
              <a:defRPr/>
            </a:pPr>
            <a:r>
              <a:rPr lang="en-US" b="1" dirty="0" smtClean="0">
                <a:cs typeface="Times New Roman" pitchFamily="18" charset="0"/>
              </a:rPr>
              <a:t>2.</a:t>
            </a:r>
            <a:r>
              <a:rPr lang="en-US" b="1" dirty="0" smtClean="0">
                <a:latin typeface="Times New Roman" pitchFamily="18" charset="0"/>
                <a:cs typeface="Times New Roman" pitchFamily="18" charset="0"/>
              </a:rPr>
              <a:t>  </a:t>
            </a:r>
            <a:r>
              <a:rPr lang="en-US" b="1" dirty="0" smtClean="0">
                <a:cs typeface="Times New Roman" pitchFamily="18" charset="0"/>
              </a:rPr>
              <a:t>How is process performance measured? </a:t>
            </a:r>
            <a:r>
              <a:rPr lang="en-US" dirty="0" smtClean="0">
                <a:cs typeface="Times New Roman" pitchFamily="18" charset="0"/>
              </a:rPr>
              <a:t>	</a:t>
            </a:r>
          </a:p>
          <a:p>
            <a:pPr eaLnBrk="1" hangingPunct="1">
              <a:buFontTx/>
              <a:buChar char="•"/>
              <a:defRPr/>
            </a:pPr>
            <a:r>
              <a:rPr lang="en-US" dirty="0" smtClean="0">
                <a:cs typeface="Times New Roman" pitchFamily="18" charset="0"/>
              </a:rPr>
              <a:t>Is it clear how a specific data point is established?  If someone familiar with the process audited the project could they reasonably recreate the data based on the Project Y description?</a:t>
            </a:r>
          </a:p>
          <a:p>
            <a:pPr eaLnBrk="1" hangingPunct="1">
              <a:buFontTx/>
              <a:buChar char="•"/>
              <a:defRPr/>
            </a:pPr>
            <a:r>
              <a:rPr lang="en-US" dirty="0" smtClean="0">
                <a:cs typeface="Times New Roman" pitchFamily="18" charset="0"/>
              </a:rPr>
              <a:t>If cycle time is measured is it precisely defined when the clock is started and when it is stopped?</a:t>
            </a:r>
          </a:p>
          <a:p>
            <a:pPr eaLnBrk="1" hangingPunct="1">
              <a:buFontTx/>
              <a:buChar char="•"/>
              <a:defRPr/>
            </a:pPr>
            <a:r>
              <a:rPr lang="en-US" dirty="0" smtClean="0">
                <a:cs typeface="Times New Roman" pitchFamily="18" charset="0"/>
              </a:rPr>
              <a:t>If the data is extracted from a database is the database specified?</a:t>
            </a:r>
          </a:p>
          <a:p>
            <a:pPr eaLnBrk="1" hangingPunct="1">
              <a:buFontTx/>
              <a:buChar char="•"/>
              <a:defRPr/>
            </a:pPr>
            <a:r>
              <a:rPr lang="en-US" dirty="0" smtClean="0">
                <a:cs typeface="Times New Roman" pitchFamily="18" charset="0"/>
              </a:rPr>
              <a:t>Is it clear what data type is used to quantify the project Y? (i.e. </a:t>
            </a:r>
            <a:r>
              <a:rPr lang="en-US" dirty="0" smtClean="0"/>
              <a:t>Continuous, Discrete-Defects, Discrete-Defectives</a:t>
            </a:r>
            <a:r>
              <a:rPr lang="en-US" dirty="0" smtClean="0">
                <a:cs typeface="Times New Roman" pitchFamily="18" charset="0"/>
              </a:rPr>
              <a:t>)</a:t>
            </a:r>
          </a:p>
          <a:p>
            <a:pPr eaLnBrk="1" hangingPunct="1">
              <a:buFontTx/>
              <a:buChar char="•"/>
              <a:defRPr/>
            </a:pPr>
            <a:r>
              <a:rPr lang="en-US" dirty="0" smtClean="0">
                <a:cs typeface="Times New Roman" pitchFamily="18" charset="0"/>
              </a:rPr>
              <a:t>Is the “Process Output” clearly defined? (i.e. part, document, account, information, time period, etc.)</a:t>
            </a:r>
          </a:p>
          <a:p>
            <a:pPr eaLnBrk="1" hangingPunct="1">
              <a:buFontTx/>
              <a:buChar char="•"/>
              <a:defRPr/>
            </a:pPr>
            <a:r>
              <a:rPr lang="en-US" dirty="0" smtClean="0">
                <a:cs typeface="Times New Roman" pitchFamily="18" charset="0"/>
              </a:rPr>
              <a:t>If continuous data, is the measurement unit of the Y specifically stated? </a:t>
            </a:r>
            <a:r>
              <a:rPr lang="fr-FR" dirty="0" smtClean="0">
                <a:cs typeface="Times New Roman" pitchFamily="18" charset="0"/>
              </a:rPr>
              <a:t>(i.e. </a:t>
            </a:r>
            <a:r>
              <a:rPr lang="fr-FR" dirty="0" err="1" smtClean="0">
                <a:cs typeface="Times New Roman" pitchFamily="18" charset="0"/>
              </a:rPr>
              <a:t>inches</a:t>
            </a:r>
            <a:r>
              <a:rPr lang="fr-FR" dirty="0" smtClean="0">
                <a:cs typeface="Times New Roman" pitchFamily="18" charset="0"/>
              </a:rPr>
              <a:t>, </a:t>
            </a:r>
            <a:r>
              <a:rPr lang="fr-FR" dirty="0" err="1" smtClean="0">
                <a:cs typeface="Times New Roman" pitchFamily="18" charset="0"/>
              </a:rPr>
              <a:t>days</a:t>
            </a:r>
            <a:r>
              <a:rPr lang="fr-FR" dirty="0" smtClean="0">
                <a:cs typeface="Times New Roman" pitchFamily="18" charset="0"/>
              </a:rPr>
              <a:t>, $, etc.)</a:t>
            </a:r>
            <a:r>
              <a:rPr lang="en-US" dirty="0" smtClean="0">
                <a:cs typeface="Times New Roman" pitchFamily="18" charset="0"/>
              </a:rPr>
              <a:t> </a:t>
            </a:r>
          </a:p>
          <a:p>
            <a:pPr eaLnBrk="1" hangingPunct="1">
              <a:buFontTx/>
              <a:buChar char="•"/>
              <a:defRPr/>
            </a:pPr>
            <a:endParaRPr lang="en-US" dirty="0" smtClean="0">
              <a:cs typeface="Times New Roman" pitchFamily="18" charset="0"/>
            </a:endParaRPr>
          </a:p>
          <a:p>
            <a:pPr eaLnBrk="1" hangingPunct="1">
              <a:buFontTx/>
              <a:buChar char="•"/>
              <a:defRPr/>
            </a:pPr>
            <a:r>
              <a:rPr lang="en-US" dirty="0" smtClean="0"/>
              <a:t>Operational Definitions answer 3 questions:</a:t>
            </a:r>
          </a:p>
          <a:p>
            <a:pPr marL="911225" lvl="2" indent="-455613">
              <a:buFont typeface="GE Inspira" pitchFamily="34" charset="0"/>
              <a:buAutoNum type="alphaLcParenR"/>
              <a:defRPr/>
            </a:pPr>
            <a:r>
              <a:rPr lang="en-US" dirty="0" smtClean="0"/>
              <a:t>What are you measuring? (</a:t>
            </a:r>
            <a:r>
              <a:rPr lang="en-US" sz="1100" dirty="0" smtClean="0">
                <a:solidFill>
                  <a:srgbClr val="1E4191"/>
                </a:solidFill>
              </a:rPr>
              <a:t>Process Output, Project “Y” characteristic)</a:t>
            </a:r>
            <a:endParaRPr lang="en-US" sz="1100" dirty="0" smtClean="0"/>
          </a:p>
          <a:p>
            <a:pPr marL="911225" lvl="2" indent="-455613">
              <a:buFont typeface="GE Inspira" pitchFamily="34" charset="0"/>
              <a:buAutoNum type="alphaLcParenR"/>
              <a:defRPr/>
            </a:pPr>
            <a:r>
              <a:rPr lang="en-US" dirty="0" smtClean="0"/>
              <a:t>How are you measuring it? (</a:t>
            </a:r>
            <a:r>
              <a:rPr lang="en-US" dirty="0" smtClean="0">
                <a:solidFill>
                  <a:srgbClr val="1E4191"/>
                </a:solidFill>
              </a:rPr>
              <a:t>Quantification of Project “Y” . Dollars, Time, Counts, etc.)</a:t>
            </a:r>
            <a:endParaRPr lang="en-US" i="1" dirty="0" smtClean="0"/>
          </a:p>
          <a:p>
            <a:pPr marL="911225" lvl="2" indent="-455613">
              <a:buFont typeface="GE Inspira" pitchFamily="34" charset="0"/>
              <a:buAutoNum type="alphaLcParenR"/>
              <a:defRPr/>
            </a:pPr>
            <a:r>
              <a:rPr lang="en-US" dirty="0" smtClean="0"/>
              <a:t>What is the customer requirement you are trying to meet? (</a:t>
            </a:r>
            <a:r>
              <a:rPr lang="en-US" dirty="0" smtClean="0">
                <a:solidFill>
                  <a:srgbClr val="1E4191"/>
                </a:solidFill>
              </a:rPr>
              <a:t>Customer Requirement or Specification, defect definition)</a:t>
            </a:r>
            <a:endParaRPr lang="en-US" i="1" dirty="0" smtClean="0"/>
          </a:p>
          <a:p>
            <a:pPr eaLnBrk="1" hangingPunct="1">
              <a:defRPr/>
            </a:pPr>
            <a:endParaRPr lang="en-US" dirty="0" smtClean="0">
              <a:cs typeface="Times New Roman" pitchFamily="18" charset="0"/>
            </a:endParaRPr>
          </a:p>
          <a:p>
            <a:pPr eaLnBrk="1" hangingPunct="1">
              <a:defRPr/>
            </a:pPr>
            <a:r>
              <a:rPr lang="en-US" b="1" dirty="0" smtClean="0">
                <a:cs typeface="Times New Roman" pitchFamily="18" charset="0"/>
              </a:rPr>
              <a:t>Measure tools to consider:</a:t>
            </a:r>
          </a:p>
          <a:p>
            <a:pPr marL="234950" indent="-234950">
              <a:buFont typeface="Arial"/>
              <a:buChar char="•"/>
              <a:defRPr/>
            </a:pPr>
            <a:r>
              <a:rPr lang="en-US" dirty="0" smtClean="0"/>
              <a:t>Operational Definitions</a:t>
            </a:r>
          </a:p>
          <a:p>
            <a:pPr marL="234950" indent="-234950">
              <a:buFont typeface="Arial"/>
              <a:buChar char="•"/>
              <a:defRPr/>
            </a:pPr>
            <a:r>
              <a:rPr lang="en-US" dirty="0" smtClean="0"/>
              <a:t>Cause &amp; Effect Diagram</a:t>
            </a:r>
          </a:p>
          <a:p>
            <a:pPr marL="234950" indent="-234950">
              <a:buFont typeface="Arial"/>
              <a:buChar char="•"/>
              <a:defRPr/>
            </a:pPr>
            <a:r>
              <a:rPr lang="en-US" dirty="0" smtClean="0"/>
              <a:t>Gage R&amp;R / MSA</a:t>
            </a:r>
          </a:p>
          <a:p>
            <a:pPr eaLnBrk="1" hangingPunct="1">
              <a:defRPr/>
            </a:pPr>
            <a:endParaRPr lang="en-US" dirty="0" smtClean="0">
              <a:cs typeface="Times New Roman" pitchFamily="18" charset="0"/>
            </a:endParaRPr>
          </a:p>
          <a:p>
            <a:pPr marL="220690" indent="-220690" eaLnBrk="1" hangingPunct="1">
              <a:defRPr/>
            </a:pPr>
            <a:endParaRPr lang="en-US" dirty="0" smtClean="0"/>
          </a:p>
        </p:txBody>
      </p:sp>
      <p:sp>
        <p:nvSpPr>
          <p:cNvPr id="2" name="Date Placeholder 1"/>
          <p:cNvSpPr>
            <a:spLocks noGrp="1"/>
          </p:cNvSpPr>
          <p:nvPr>
            <p:ph type="dt" idx="10"/>
          </p:nvPr>
        </p:nvSpPr>
        <p:spPr/>
        <p:txBody>
          <a:bodyPr/>
          <a:lstStyle/>
          <a:p>
            <a:pPr>
              <a:defRPr/>
            </a:pPr>
            <a:fld id="{831AB6D8-096C-4C48-8DFC-B4942544EAD1}" type="datetime1">
              <a:rPr lang="en-US" smtClean="0"/>
              <a:t>4/28/20</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p:spPr>
        <p:txBody>
          <a:bodyPr/>
          <a:lstStyle>
            <a:lvl1pPr defTabSz="931863">
              <a:defRPr sz="3200">
                <a:solidFill>
                  <a:schemeClr val="tx1"/>
                </a:solidFill>
                <a:latin typeface="GE Inspira" pitchFamily="34" charset="0"/>
              </a:defRPr>
            </a:lvl1pPr>
            <a:lvl2pPr marL="742950" indent="-285750" defTabSz="931863">
              <a:defRPr sz="3200">
                <a:solidFill>
                  <a:schemeClr val="tx1"/>
                </a:solidFill>
                <a:latin typeface="GE Inspira" pitchFamily="34" charset="0"/>
              </a:defRPr>
            </a:lvl2pPr>
            <a:lvl3pPr marL="1143000" indent="-228600" defTabSz="931863">
              <a:defRPr sz="3200">
                <a:solidFill>
                  <a:schemeClr val="tx1"/>
                </a:solidFill>
                <a:latin typeface="GE Inspira" pitchFamily="34" charset="0"/>
              </a:defRPr>
            </a:lvl3pPr>
            <a:lvl4pPr marL="1600200" indent="-228600" defTabSz="931863">
              <a:defRPr sz="3200">
                <a:solidFill>
                  <a:schemeClr val="tx1"/>
                </a:solidFill>
                <a:latin typeface="GE Inspira" pitchFamily="34" charset="0"/>
              </a:defRPr>
            </a:lvl4pPr>
            <a:lvl5pPr marL="2057400" indent="-228600" defTabSz="931863">
              <a:defRPr sz="3200">
                <a:solidFill>
                  <a:schemeClr val="tx1"/>
                </a:solidFill>
                <a:latin typeface="GE Inspira" pitchFamily="34" charset="0"/>
              </a:defRPr>
            </a:lvl5pPr>
            <a:lvl6pPr marL="2514600" indent="-228600" defTabSz="931863" eaLnBrk="0" fontAlgn="base" hangingPunct="0">
              <a:spcBef>
                <a:spcPct val="0"/>
              </a:spcBef>
              <a:spcAft>
                <a:spcPct val="0"/>
              </a:spcAft>
              <a:defRPr sz="3200">
                <a:solidFill>
                  <a:schemeClr val="tx1"/>
                </a:solidFill>
                <a:latin typeface="GE Inspira" pitchFamily="34" charset="0"/>
              </a:defRPr>
            </a:lvl6pPr>
            <a:lvl7pPr marL="2971800" indent="-228600" defTabSz="931863" eaLnBrk="0" fontAlgn="base" hangingPunct="0">
              <a:spcBef>
                <a:spcPct val="0"/>
              </a:spcBef>
              <a:spcAft>
                <a:spcPct val="0"/>
              </a:spcAft>
              <a:defRPr sz="3200">
                <a:solidFill>
                  <a:schemeClr val="tx1"/>
                </a:solidFill>
                <a:latin typeface="GE Inspira" pitchFamily="34" charset="0"/>
              </a:defRPr>
            </a:lvl7pPr>
            <a:lvl8pPr marL="3429000" indent="-228600" defTabSz="931863" eaLnBrk="0" fontAlgn="base" hangingPunct="0">
              <a:spcBef>
                <a:spcPct val="0"/>
              </a:spcBef>
              <a:spcAft>
                <a:spcPct val="0"/>
              </a:spcAft>
              <a:defRPr sz="3200">
                <a:solidFill>
                  <a:schemeClr val="tx1"/>
                </a:solidFill>
                <a:latin typeface="GE Inspira" pitchFamily="34" charset="0"/>
              </a:defRPr>
            </a:lvl8pPr>
            <a:lvl9pPr marL="3886200" indent="-228600" defTabSz="931863" eaLnBrk="0" fontAlgn="base" hangingPunct="0">
              <a:spcBef>
                <a:spcPct val="0"/>
              </a:spcBef>
              <a:spcAft>
                <a:spcPct val="0"/>
              </a:spcAft>
              <a:defRPr sz="3200">
                <a:solidFill>
                  <a:schemeClr val="tx1"/>
                </a:solidFill>
                <a:latin typeface="GE Inspira" pitchFamily="34" charset="0"/>
              </a:defRPr>
            </a:lvl9pPr>
          </a:lstStyle>
          <a:p>
            <a:fld id="{F1C3138F-75EC-4D9B-A89B-F152034B0B7D}" type="slidenum">
              <a:rPr lang="en-US" altLang="en-US" sz="1300" smtClean="0">
                <a:solidFill>
                  <a:srgbClr val="4157AD"/>
                </a:solidFill>
              </a:rPr>
              <a:pPr/>
              <a:t>7</a:t>
            </a:fld>
            <a:endParaRPr lang="en-US" altLang="en-US" sz="1300" smtClean="0">
              <a:solidFill>
                <a:srgbClr val="4157AD"/>
              </a:solidFill>
            </a:endParaRPr>
          </a:p>
        </p:txBody>
      </p:sp>
      <p:sp>
        <p:nvSpPr>
          <p:cNvPr id="26627" name="Rectangle 2"/>
          <p:cNvSpPr>
            <a:spLocks noGrp="1" noRot="1" noChangeAspect="1" noChangeArrowheads="1" noTextEdit="1"/>
          </p:cNvSpPr>
          <p:nvPr>
            <p:ph type="sldImg"/>
          </p:nvPr>
        </p:nvSpPr>
        <p:spPr>
          <a:ln/>
        </p:spPr>
      </p:sp>
      <p:sp>
        <p:nvSpPr>
          <p:cNvPr id="31748" name="Rectangle 3"/>
          <p:cNvSpPr>
            <a:spLocks noGrp="1" noChangeArrowheads="1"/>
          </p:cNvSpPr>
          <p:nvPr>
            <p:ph type="body" idx="1"/>
          </p:nvPr>
        </p:nvSpPr>
        <p:spPr/>
        <p:txBody>
          <a:bodyPr/>
          <a:lstStyle/>
          <a:p>
            <a:pPr>
              <a:defRPr/>
            </a:pPr>
            <a:r>
              <a:rPr lang="en-US" b="1" dirty="0" smtClean="0">
                <a:cs typeface="Times New Roman" pitchFamily="18" charset="0"/>
              </a:rPr>
              <a:t>4.</a:t>
            </a:r>
            <a:r>
              <a:rPr lang="en-US" b="1" dirty="0" smtClean="0">
                <a:latin typeface="Times New Roman" pitchFamily="18" charset="0"/>
                <a:cs typeface="Times New Roman" pitchFamily="18" charset="0"/>
              </a:rPr>
              <a:t>   </a:t>
            </a:r>
            <a:r>
              <a:rPr lang="en-US" b="1" dirty="0" smtClean="0"/>
              <a:t>How is the current process performing? </a:t>
            </a:r>
          </a:p>
          <a:p>
            <a:pPr eaLnBrk="1" hangingPunct="1">
              <a:buFontTx/>
              <a:buChar char="•"/>
              <a:defRPr/>
            </a:pPr>
            <a:r>
              <a:rPr lang="en-US" dirty="0" smtClean="0">
                <a:cs typeface="Times New Roman" pitchFamily="18" charset="0"/>
              </a:rPr>
              <a:t>Was the capability analysis performed on the Project Y as defined in question 3?</a:t>
            </a:r>
          </a:p>
          <a:p>
            <a:pPr eaLnBrk="1" hangingPunct="1">
              <a:buFontTx/>
              <a:buChar char="•"/>
              <a:defRPr/>
            </a:pPr>
            <a:r>
              <a:rPr lang="en-US" dirty="0" smtClean="0">
                <a:cs typeface="Times New Roman" pitchFamily="18" charset="0"/>
              </a:rPr>
              <a:t>Has the baseline been quantified with an appropriate metric?  Examples are:  Z</a:t>
            </a:r>
            <a:r>
              <a:rPr lang="en-US" baseline="-30000" dirty="0" smtClean="0">
                <a:cs typeface="Times New Roman" pitchFamily="18" charset="0"/>
              </a:rPr>
              <a:t>LT </a:t>
            </a:r>
            <a:r>
              <a:rPr lang="en-US" dirty="0" smtClean="0">
                <a:cs typeface="Times New Roman" pitchFamily="18" charset="0"/>
              </a:rPr>
              <a:t>(Sigma Level), P(d), FTY, DPMO, DPU? </a:t>
            </a:r>
          </a:p>
          <a:p>
            <a:pPr eaLnBrk="1" hangingPunct="1">
              <a:buFontTx/>
              <a:buChar char="•"/>
              <a:defRPr/>
            </a:pPr>
            <a:r>
              <a:rPr lang="en-US" dirty="0" smtClean="0">
                <a:cs typeface="Times New Roman" pitchFamily="18" charset="0"/>
              </a:rPr>
              <a:t>Was the stability / predictability of the data checked? (I-MR)</a:t>
            </a:r>
          </a:p>
          <a:p>
            <a:pPr eaLnBrk="1" hangingPunct="1">
              <a:buFontTx/>
              <a:buChar char="•"/>
              <a:defRPr/>
            </a:pPr>
            <a:r>
              <a:rPr lang="en-US" dirty="0" smtClean="0">
                <a:cs typeface="Times New Roman" pitchFamily="18" charset="0"/>
              </a:rPr>
              <a:t>Was normality of data checked? </a:t>
            </a:r>
          </a:p>
          <a:p>
            <a:pPr eaLnBrk="1" hangingPunct="1">
              <a:defRPr/>
            </a:pPr>
            <a:endParaRPr lang="en-US" dirty="0" smtClean="0">
              <a:cs typeface="Times New Roman" pitchFamily="18" charset="0"/>
            </a:endParaRPr>
          </a:p>
          <a:p>
            <a:pPr eaLnBrk="1" hangingPunct="1">
              <a:defRPr/>
            </a:pPr>
            <a:r>
              <a:rPr lang="en-US" b="1" dirty="0" smtClean="0">
                <a:cs typeface="Times New Roman" pitchFamily="18" charset="0"/>
              </a:rPr>
              <a:t>Measure tools to consider: </a:t>
            </a:r>
          </a:p>
          <a:p>
            <a:pPr marL="234950" indent="-234950">
              <a:buFont typeface="Arial"/>
              <a:buChar char="•"/>
              <a:defRPr/>
            </a:pPr>
            <a:r>
              <a:rPr lang="en-US" dirty="0" smtClean="0"/>
              <a:t>Graphical: Time Series, Histogram, Dot Plot</a:t>
            </a:r>
            <a:endParaRPr lang="en-US" strike="sngStrike" dirty="0" smtClean="0"/>
          </a:p>
          <a:p>
            <a:pPr marL="234950" indent="-234950">
              <a:buFont typeface="Arial"/>
              <a:buChar char="•"/>
              <a:defRPr/>
            </a:pPr>
            <a:r>
              <a:rPr lang="en-US" dirty="0" smtClean="0"/>
              <a:t>I-MR, Process Behavior Chart</a:t>
            </a:r>
          </a:p>
          <a:p>
            <a:pPr marL="234950" indent="-234950">
              <a:buFont typeface="Arial"/>
              <a:buChar char="•"/>
              <a:defRPr/>
            </a:pPr>
            <a:endParaRPr lang="en-US" dirty="0" smtClean="0"/>
          </a:p>
          <a:p>
            <a:pPr eaLnBrk="1" hangingPunct="1">
              <a:defRPr/>
            </a:pPr>
            <a:endParaRPr lang="en-US" dirty="0" smtClean="0">
              <a:cs typeface="Times New Roman" pitchFamily="18" charset="0"/>
            </a:endParaRPr>
          </a:p>
          <a:p>
            <a:pPr eaLnBrk="1" hangingPunct="1">
              <a:defRPr/>
            </a:pPr>
            <a:endParaRPr lang="en-US" dirty="0" smtClean="0"/>
          </a:p>
        </p:txBody>
      </p:sp>
      <p:sp>
        <p:nvSpPr>
          <p:cNvPr id="2" name="Date Placeholder 1"/>
          <p:cNvSpPr>
            <a:spLocks noGrp="1"/>
          </p:cNvSpPr>
          <p:nvPr>
            <p:ph type="dt" idx="10"/>
          </p:nvPr>
        </p:nvSpPr>
        <p:spPr/>
        <p:txBody>
          <a:bodyPr/>
          <a:lstStyle/>
          <a:p>
            <a:pPr>
              <a:defRPr/>
            </a:pPr>
            <a:fld id="{181F9DE2-1352-437E-A0DC-ADAAC8B19262}" type="datetime1">
              <a:rPr lang="en-US" smtClean="0"/>
              <a:t>4/28/20</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p:spPr>
        <p:txBody>
          <a:bodyPr/>
          <a:lstStyle>
            <a:lvl1pPr defTabSz="931863">
              <a:defRPr sz="3200">
                <a:solidFill>
                  <a:schemeClr val="tx1"/>
                </a:solidFill>
                <a:latin typeface="GE Inspira" pitchFamily="34" charset="0"/>
              </a:defRPr>
            </a:lvl1pPr>
            <a:lvl2pPr marL="742950" indent="-285750" defTabSz="931863">
              <a:defRPr sz="3200">
                <a:solidFill>
                  <a:schemeClr val="tx1"/>
                </a:solidFill>
                <a:latin typeface="GE Inspira" pitchFamily="34" charset="0"/>
              </a:defRPr>
            </a:lvl2pPr>
            <a:lvl3pPr marL="1143000" indent="-228600" defTabSz="931863">
              <a:defRPr sz="3200">
                <a:solidFill>
                  <a:schemeClr val="tx1"/>
                </a:solidFill>
                <a:latin typeface="GE Inspira" pitchFamily="34" charset="0"/>
              </a:defRPr>
            </a:lvl3pPr>
            <a:lvl4pPr marL="1600200" indent="-228600" defTabSz="931863">
              <a:defRPr sz="3200">
                <a:solidFill>
                  <a:schemeClr val="tx1"/>
                </a:solidFill>
                <a:latin typeface="GE Inspira" pitchFamily="34" charset="0"/>
              </a:defRPr>
            </a:lvl4pPr>
            <a:lvl5pPr marL="2057400" indent="-228600" defTabSz="931863">
              <a:defRPr sz="3200">
                <a:solidFill>
                  <a:schemeClr val="tx1"/>
                </a:solidFill>
                <a:latin typeface="GE Inspira" pitchFamily="34" charset="0"/>
              </a:defRPr>
            </a:lvl5pPr>
            <a:lvl6pPr marL="2514600" indent="-228600" defTabSz="931863" eaLnBrk="0" fontAlgn="base" hangingPunct="0">
              <a:spcBef>
                <a:spcPct val="0"/>
              </a:spcBef>
              <a:spcAft>
                <a:spcPct val="0"/>
              </a:spcAft>
              <a:defRPr sz="3200">
                <a:solidFill>
                  <a:schemeClr val="tx1"/>
                </a:solidFill>
                <a:latin typeface="GE Inspira" pitchFamily="34" charset="0"/>
              </a:defRPr>
            </a:lvl6pPr>
            <a:lvl7pPr marL="2971800" indent="-228600" defTabSz="931863" eaLnBrk="0" fontAlgn="base" hangingPunct="0">
              <a:spcBef>
                <a:spcPct val="0"/>
              </a:spcBef>
              <a:spcAft>
                <a:spcPct val="0"/>
              </a:spcAft>
              <a:defRPr sz="3200">
                <a:solidFill>
                  <a:schemeClr val="tx1"/>
                </a:solidFill>
                <a:latin typeface="GE Inspira" pitchFamily="34" charset="0"/>
              </a:defRPr>
            </a:lvl7pPr>
            <a:lvl8pPr marL="3429000" indent="-228600" defTabSz="931863" eaLnBrk="0" fontAlgn="base" hangingPunct="0">
              <a:spcBef>
                <a:spcPct val="0"/>
              </a:spcBef>
              <a:spcAft>
                <a:spcPct val="0"/>
              </a:spcAft>
              <a:defRPr sz="3200">
                <a:solidFill>
                  <a:schemeClr val="tx1"/>
                </a:solidFill>
                <a:latin typeface="GE Inspira" pitchFamily="34" charset="0"/>
              </a:defRPr>
            </a:lvl8pPr>
            <a:lvl9pPr marL="3886200" indent="-228600" defTabSz="931863" eaLnBrk="0" fontAlgn="base" hangingPunct="0">
              <a:spcBef>
                <a:spcPct val="0"/>
              </a:spcBef>
              <a:spcAft>
                <a:spcPct val="0"/>
              </a:spcAft>
              <a:defRPr sz="3200">
                <a:solidFill>
                  <a:schemeClr val="tx1"/>
                </a:solidFill>
                <a:latin typeface="GE Inspira" pitchFamily="34" charset="0"/>
              </a:defRPr>
            </a:lvl9pPr>
          </a:lstStyle>
          <a:p>
            <a:fld id="{56F36DB0-25AE-464C-A337-133317307873}" type="slidenum">
              <a:rPr lang="en-US" altLang="en-US" sz="1300" smtClean="0">
                <a:solidFill>
                  <a:srgbClr val="4157AD"/>
                </a:solidFill>
              </a:rPr>
              <a:pPr/>
              <a:t>8</a:t>
            </a:fld>
            <a:endParaRPr lang="en-US" altLang="en-US" sz="1300" smtClean="0">
              <a:solidFill>
                <a:srgbClr val="4157AD"/>
              </a:solidFill>
            </a:endParaRPr>
          </a:p>
        </p:txBody>
      </p:sp>
      <p:sp>
        <p:nvSpPr>
          <p:cNvPr id="27651" name="Rectangle 2"/>
          <p:cNvSpPr>
            <a:spLocks noGrp="1" noRot="1" noChangeAspect="1" noChangeArrowheads="1" noTextEdit="1"/>
          </p:cNvSpPr>
          <p:nvPr>
            <p:ph type="sldImg"/>
          </p:nvPr>
        </p:nvSpPr>
        <p:spPr>
          <a:ln/>
        </p:spPr>
      </p:sp>
      <p:sp>
        <p:nvSpPr>
          <p:cNvPr id="32772" name="Rectangle 3"/>
          <p:cNvSpPr>
            <a:spLocks noGrp="1" noChangeArrowheads="1"/>
          </p:cNvSpPr>
          <p:nvPr>
            <p:ph type="body" idx="1"/>
          </p:nvPr>
        </p:nvSpPr>
        <p:spPr/>
        <p:txBody>
          <a:bodyPr/>
          <a:lstStyle/>
          <a:p>
            <a:pPr eaLnBrk="1" hangingPunct="1">
              <a:defRPr/>
            </a:pPr>
            <a:r>
              <a:rPr lang="en-US" b="1" dirty="0" smtClean="0">
                <a:cs typeface="Times New Roman" pitchFamily="18" charset="0"/>
              </a:rPr>
              <a:t>5.</a:t>
            </a:r>
            <a:r>
              <a:rPr lang="en-US" b="1" dirty="0" smtClean="0">
                <a:latin typeface="Times New Roman" pitchFamily="18" charset="0"/>
                <a:cs typeface="Times New Roman" pitchFamily="18" charset="0"/>
              </a:rPr>
              <a:t>  </a:t>
            </a:r>
            <a:r>
              <a:rPr lang="en-US" b="1" dirty="0" smtClean="0">
                <a:cs typeface="Times New Roman" pitchFamily="18" charset="0"/>
              </a:rPr>
              <a:t>What are the Big (Vital Few) </a:t>
            </a:r>
            <a:r>
              <a:rPr lang="en-US" b="1" dirty="0" err="1" smtClean="0">
                <a:cs typeface="Times New Roman" pitchFamily="18" charset="0"/>
              </a:rPr>
              <a:t>Xs</a:t>
            </a:r>
            <a:r>
              <a:rPr lang="en-US" b="1" dirty="0" smtClean="0">
                <a:cs typeface="Times New Roman" pitchFamily="18" charset="0"/>
              </a:rPr>
              <a:t>? </a:t>
            </a:r>
          </a:p>
          <a:p>
            <a:pPr eaLnBrk="1" hangingPunct="1">
              <a:defRPr/>
            </a:pPr>
            <a:r>
              <a:rPr lang="en-US" dirty="0" smtClean="0">
                <a:cs typeface="Times New Roman" pitchFamily="18" charset="0"/>
              </a:rPr>
              <a:t>Were the Big X’s specifically stated?</a:t>
            </a:r>
          </a:p>
          <a:p>
            <a:pPr eaLnBrk="1" hangingPunct="1">
              <a:defRPr/>
            </a:pPr>
            <a:r>
              <a:rPr lang="en-US" dirty="0" smtClean="0">
                <a:cs typeface="Times New Roman" pitchFamily="18" charset="0"/>
              </a:rPr>
              <a:t>Was the significance of the big X’s demonstrated using a statistical tool(s)?</a:t>
            </a:r>
          </a:p>
          <a:p>
            <a:pPr eaLnBrk="1" hangingPunct="1">
              <a:defRPr/>
            </a:pPr>
            <a:r>
              <a:rPr lang="en-US" dirty="0" smtClean="0">
                <a:cs typeface="Times New Roman" pitchFamily="18" charset="0"/>
              </a:rPr>
              <a:t>Note:  If a graphical tool highlights an obvious big X a statistical tool is not necessary.</a:t>
            </a:r>
          </a:p>
          <a:p>
            <a:pPr eaLnBrk="1" hangingPunct="1">
              <a:defRPr/>
            </a:pPr>
            <a:r>
              <a:rPr lang="en-US" dirty="0" smtClean="0"/>
              <a:t>This is our purpose – find the big </a:t>
            </a:r>
            <a:r>
              <a:rPr lang="en-US" dirty="0" err="1" smtClean="0"/>
              <a:t>Xs</a:t>
            </a:r>
            <a:r>
              <a:rPr lang="en-US" dirty="0" smtClean="0"/>
              <a:t>. 20% percent of the causes are 80% of the problem.</a:t>
            </a:r>
            <a:endParaRPr lang="en-US" dirty="0" smtClean="0">
              <a:cs typeface="Times New Roman" pitchFamily="18" charset="0"/>
            </a:endParaRPr>
          </a:p>
          <a:p>
            <a:pPr eaLnBrk="1" hangingPunct="1">
              <a:buFontTx/>
              <a:buChar char="•"/>
              <a:defRPr/>
            </a:pPr>
            <a:endParaRPr lang="en-US" dirty="0" smtClean="0">
              <a:cs typeface="Times New Roman" pitchFamily="18" charset="0"/>
            </a:endParaRPr>
          </a:p>
          <a:p>
            <a:pPr eaLnBrk="1" hangingPunct="1">
              <a:buFontTx/>
              <a:buChar char="•"/>
              <a:defRPr/>
            </a:pPr>
            <a:r>
              <a:rPr lang="en-US" dirty="0" smtClean="0">
                <a:cs typeface="Times New Roman" pitchFamily="18" charset="0"/>
              </a:rPr>
              <a:t>Was the percentage of the variation explained by the X’s or a comparable quantification specified?</a:t>
            </a:r>
          </a:p>
          <a:p>
            <a:pPr eaLnBrk="1" hangingPunct="1">
              <a:buFontTx/>
              <a:buChar char="•"/>
              <a:defRPr/>
            </a:pPr>
            <a:r>
              <a:rPr lang="en-US" dirty="0" smtClean="0">
                <a:cs typeface="Times New Roman" pitchFamily="18" charset="0"/>
              </a:rPr>
              <a:t>Is it clear how the quantification was established?  Where did the numbers come from?</a:t>
            </a:r>
          </a:p>
          <a:p>
            <a:pPr eaLnBrk="1" hangingPunct="1">
              <a:buFontTx/>
              <a:buChar char="•"/>
              <a:defRPr/>
            </a:pPr>
            <a:r>
              <a:rPr lang="en-US" dirty="0" smtClean="0">
                <a:cs typeface="Times New Roman" pitchFamily="18" charset="0"/>
              </a:rPr>
              <a:t>If a Pareto chart was used was each category clearly defined? </a:t>
            </a:r>
            <a:r>
              <a:rPr lang="fr-FR" dirty="0" smtClean="0">
                <a:cs typeface="Times New Roman" pitchFamily="18" charset="0"/>
              </a:rPr>
              <a:t> </a:t>
            </a:r>
          </a:p>
          <a:p>
            <a:pPr eaLnBrk="1" hangingPunct="1">
              <a:defRPr/>
            </a:pPr>
            <a:endParaRPr lang="fr-FR" dirty="0" smtClean="0">
              <a:cs typeface="Times New Roman" pitchFamily="18" charset="0"/>
            </a:endParaRPr>
          </a:p>
          <a:p>
            <a:pPr eaLnBrk="1" hangingPunct="1">
              <a:defRPr/>
            </a:pPr>
            <a:r>
              <a:rPr lang="fr-FR" dirty="0" smtClean="0">
                <a:cs typeface="Times New Roman" pitchFamily="18" charset="0"/>
              </a:rPr>
              <a:t>General </a:t>
            </a:r>
            <a:r>
              <a:rPr lang="fr-FR" dirty="0" err="1" smtClean="0">
                <a:cs typeface="Times New Roman" pitchFamily="18" charset="0"/>
              </a:rPr>
              <a:t>process</a:t>
            </a:r>
            <a:r>
              <a:rPr lang="fr-FR" dirty="0" smtClean="0">
                <a:cs typeface="Times New Roman" pitchFamily="18" charset="0"/>
              </a:rPr>
              <a:t> </a:t>
            </a:r>
            <a:r>
              <a:rPr lang="fr-FR" dirty="0" err="1" smtClean="0">
                <a:cs typeface="Times New Roman" pitchFamily="18" charset="0"/>
              </a:rPr>
              <a:t>order</a:t>
            </a:r>
            <a:r>
              <a:rPr lang="fr-FR" dirty="0" smtClean="0">
                <a:cs typeface="Times New Roman" pitchFamily="18" charset="0"/>
              </a:rPr>
              <a:t>:</a:t>
            </a:r>
          </a:p>
          <a:p>
            <a:pPr eaLnBrk="1" hangingPunct="1">
              <a:lnSpc>
                <a:spcPct val="90000"/>
              </a:lnSpc>
              <a:buClr>
                <a:srgbClr val="004880"/>
              </a:buClr>
              <a:buFont typeface="GE Inspira Pitch" pitchFamily="34" charset="0"/>
              <a:buAutoNum type="arabicPeriod"/>
              <a:defRPr/>
            </a:pPr>
            <a:r>
              <a:rPr lang="en-US" dirty="0" smtClean="0">
                <a:solidFill>
                  <a:srgbClr val="1E4191"/>
                </a:solidFill>
                <a:latin typeface="GE Inspira Pitch" pitchFamily="34" charset="0"/>
              </a:rPr>
              <a:t>Use the I-MR chart to find Big </a:t>
            </a:r>
            <a:r>
              <a:rPr lang="en-US" dirty="0" err="1" smtClean="0">
                <a:solidFill>
                  <a:srgbClr val="1E4191"/>
                </a:solidFill>
                <a:latin typeface="GE Inspira Pitch" pitchFamily="34" charset="0"/>
              </a:rPr>
              <a:t>Xs</a:t>
            </a:r>
            <a:r>
              <a:rPr lang="en-US" dirty="0" smtClean="0">
                <a:solidFill>
                  <a:srgbClr val="1E4191"/>
                </a:solidFill>
                <a:latin typeface="GE Inspira Pitch" pitchFamily="34" charset="0"/>
              </a:rPr>
              <a:t>.</a:t>
            </a:r>
          </a:p>
          <a:p>
            <a:pPr eaLnBrk="1" hangingPunct="1">
              <a:lnSpc>
                <a:spcPct val="90000"/>
              </a:lnSpc>
              <a:buClr>
                <a:srgbClr val="004880"/>
              </a:buClr>
              <a:buFont typeface="GE Inspira Pitch" pitchFamily="34" charset="0"/>
              <a:buAutoNum type="arabicPeriod"/>
              <a:defRPr/>
            </a:pPr>
            <a:r>
              <a:rPr lang="en-US" dirty="0" smtClean="0">
                <a:solidFill>
                  <a:srgbClr val="1E4191"/>
                </a:solidFill>
                <a:latin typeface="GE Inspira Pitch" pitchFamily="34" charset="0"/>
              </a:rPr>
              <a:t>Use visual/graphical analysis to determine the Big </a:t>
            </a:r>
            <a:r>
              <a:rPr lang="en-US" dirty="0" err="1" smtClean="0">
                <a:solidFill>
                  <a:srgbClr val="1E4191"/>
                </a:solidFill>
                <a:latin typeface="GE Inspira Pitch" pitchFamily="34" charset="0"/>
              </a:rPr>
              <a:t>Xs</a:t>
            </a:r>
            <a:r>
              <a:rPr lang="en-US" dirty="0" smtClean="0">
                <a:solidFill>
                  <a:srgbClr val="1E4191"/>
                </a:solidFill>
                <a:latin typeface="GE Inspira Pitch" pitchFamily="34" charset="0"/>
              </a:rPr>
              <a:t>.</a:t>
            </a:r>
          </a:p>
          <a:p>
            <a:pPr eaLnBrk="1" hangingPunct="1">
              <a:lnSpc>
                <a:spcPct val="90000"/>
              </a:lnSpc>
              <a:buClr>
                <a:srgbClr val="004880"/>
              </a:buClr>
              <a:buFont typeface="GE Inspira Pitch" pitchFamily="34" charset="0"/>
              <a:buAutoNum type="arabicPeriod"/>
              <a:defRPr/>
            </a:pPr>
            <a:r>
              <a:rPr lang="en-US" dirty="0" smtClean="0">
                <a:solidFill>
                  <a:srgbClr val="1E4191"/>
                </a:solidFill>
                <a:latin typeface="GE Inspira Pitch" pitchFamily="34" charset="0"/>
              </a:rPr>
              <a:t>Use the Staged I-MR chart to find/confirm Big </a:t>
            </a:r>
            <a:r>
              <a:rPr lang="en-US" dirty="0" err="1" smtClean="0">
                <a:solidFill>
                  <a:srgbClr val="1E4191"/>
                </a:solidFill>
                <a:latin typeface="GE Inspira Pitch" pitchFamily="34" charset="0"/>
              </a:rPr>
              <a:t>Xs</a:t>
            </a:r>
            <a:r>
              <a:rPr lang="en-US" dirty="0" smtClean="0">
                <a:solidFill>
                  <a:srgbClr val="1E4191"/>
                </a:solidFill>
                <a:latin typeface="GE Inspira Pitch" pitchFamily="34" charset="0"/>
              </a:rPr>
              <a:t>.</a:t>
            </a:r>
          </a:p>
          <a:p>
            <a:pPr eaLnBrk="1" hangingPunct="1">
              <a:lnSpc>
                <a:spcPct val="90000"/>
              </a:lnSpc>
              <a:buClr>
                <a:srgbClr val="004880"/>
              </a:buClr>
              <a:buFont typeface="GE Inspira Pitch" pitchFamily="34" charset="0"/>
              <a:buAutoNum type="arabicPeriod"/>
              <a:defRPr/>
            </a:pPr>
            <a:r>
              <a:rPr lang="en-US" dirty="0" smtClean="0">
                <a:solidFill>
                  <a:srgbClr val="1E4191"/>
                </a:solidFill>
                <a:latin typeface="GE Inspira Pitch" pitchFamily="34" charset="0"/>
              </a:rPr>
              <a:t>Confirm your analysis with statistical tools when needed.</a:t>
            </a:r>
          </a:p>
          <a:p>
            <a:pPr eaLnBrk="1" hangingPunct="1">
              <a:lnSpc>
                <a:spcPct val="90000"/>
              </a:lnSpc>
              <a:buClr>
                <a:srgbClr val="004880"/>
              </a:buClr>
              <a:buFont typeface="GE Inspira Pitch" pitchFamily="34" charset="0"/>
              <a:buAutoNum type="arabicPeriod"/>
              <a:defRPr/>
            </a:pPr>
            <a:r>
              <a:rPr lang="en-US" dirty="0" smtClean="0">
                <a:solidFill>
                  <a:srgbClr val="1E4191"/>
                </a:solidFill>
                <a:latin typeface="GE Inspira Pitch" pitchFamily="34" charset="0"/>
              </a:rPr>
              <a:t>Use Value Stream Maps to identify and then remove waste (</a:t>
            </a:r>
            <a:r>
              <a:rPr lang="en-US" dirty="0" err="1" smtClean="0">
                <a:solidFill>
                  <a:srgbClr val="1E4191"/>
                </a:solidFill>
                <a:latin typeface="GE Inspira Pitch" pitchFamily="34" charset="0"/>
              </a:rPr>
              <a:t>Xs</a:t>
            </a:r>
            <a:r>
              <a:rPr lang="en-US" dirty="0" smtClean="0">
                <a:solidFill>
                  <a:srgbClr val="1E4191"/>
                </a:solidFill>
                <a:latin typeface="GE Inspira Pitch" pitchFamily="34" charset="0"/>
              </a:rPr>
              <a:t>).</a:t>
            </a:r>
          </a:p>
          <a:p>
            <a:pPr eaLnBrk="1" hangingPunct="1">
              <a:lnSpc>
                <a:spcPct val="90000"/>
              </a:lnSpc>
              <a:buClr>
                <a:srgbClr val="004880"/>
              </a:buClr>
              <a:buFont typeface="GE Inspira Pitch" pitchFamily="34" charset="0"/>
              <a:buAutoNum type="arabicPeriod"/>
              <a:defRPr/>
            </a:pPr>
            <a:r>
              <a:rPr lang="en-US" dirty="0" smtClean="0">
                <a:solidFill>
                  <a:srgbClr val="1E4191"/>
                </a:solidFill>
                <a:latin typeface="GE Inspira Pitch" pitchFamily="34" charset="0"/>
              </a:rPr>
              <a:t>Determine the impact of the </a:t>
            </a:r>
            <a:r>
              <a:rPr lang="en-US" dirty="0" err="1" smtClean="0">
                <a:solidFill>
                  <a:srgbClr val="1E4191"/>
                </a:solidFill>
                <a:latin typeface="GE Inspira Pitch" pitchFamily="34" charset="0"/>
              </a:rPr>
              <a:t>Xs</a:t>
            </a:r>
            <a:r>
              <a:rPr lang="en-US" dirty="0" smtClean="0">
                <a:solidFill>
                  <a:srgbClr val="1E4191"/>
                </a:solidFill>
                <a:latin typeface="GE Inspira Pitch" pitchFamily="34" charset="0"/>
              </a:rPr>
              <a:t> on the Y to decide which </a:t>
            </a:r>
            <a:r>
              <a:rPr lang="en-US" dirty="0" err="1" smtClean="0">
                <a:solidFill>
                  <a:srgbClr val="1E4191"/>
                </a:solidFill>
                <a:latin typeface="GE Inspira Pitch" pitchFamily="34" charset="0"/>
              </a:rPr>
              <a:t>Xs</a:t>
            </a:r>
            <a:r>
              <a:rPr lang="en-US" dirty="0" smtClean="0">
                <a:solidFill>
                  <a:srgbClr val="1E4191"/>
                </a:solidFill>
                <a:latin typeface="GE Inspira Pitch" pitchFamily="34" charset="0"/>
              </a:rPr>
              <a:t> to invest in fixing.</a:t>
            </a:r>
          </a:p>
          <a:p>
            <a:pPr eaLnBrk="1" hangingPunct="1">
              <a:defRPr/>
            </a:pPr>
            <a:endParaRPr lang="fr-FR" dirty="0" smtClean="0">
              <a:cs typeface="Times New Roman" pitchFamily="18" charset="0"/>
            </a:endParaRPr>
          </a:p>
          <a:p>
            <a:pPr eaLnBrk="1" hangingPunct="1">
              <a:defRPr/>
            </a:pPr>
            <a:r>
              <a:rPr lang="fr-FR" b="1" dirty="0" err="1" smtClean="0">
                <a:cs typeface="Times New Roman" pitchFamily="18" charset="0"/>
              </a:rPr>
              <a:t>Analyze</a:t>
            </a:r>
            <a:r>
              <a:rPr lang="fr-FR" b="1" dirty="0" smtClean="0">
                <a:cs typeface="Times New Roman" pitchFamily="18" charset="0"/>
              </a:rPr>
              <a:t> </a:t>
            </a:r>
            <a:r>
              <a:rPr lang="fr-FR" b="1" dirty="0" err="1" smtClean="0">
                <a:cs typeface="Times New Roman" pitchFamily="18" charset="0"/>
              </a:rPr>
              <a:t>tools</a:t>
            </a:r>
            <a:r>
              <a:rPr lang="fr-FR" b="1" dirty="0" smtClean="0">
                <a:cs typeface="Times New Roman" pitchFamily="18" charset="0"/>
              </a:rPr>
              <a:t> to </a:t>
            </a:r>
            <a:r>
              <a:rPr lang="fr-FR" b="1" dirty="0" err="1" smtClean="0">
                <a:cs typeface="Times New Roman" pitchFamily="18" charset="0"/>
              </a:rPr>
              <a:t>consider</a:t>
            </a:r>
            <a:r>
              <a:rPr lang="fr-FR" b="1" dirty="0" smtClean="0">
                <a:cs typeface="Times New Roman" pitchFamily="18" charset="0"/>
              </a:rPr>
              <a:t>:</a:t>
            </a:r>
          </a:p>
          <a:p>
            <a:pPr eaLnBrk="1" hangingPunct="1">
              <a:defRPr/>
            </a:pPr>
            <a:endParaRPr lang="fr-FR" b="1" dirty="0" smtClean="0">
              <a:cs typeface="Times New Roman" pitchFamily="18" charset="0"/>
            </a:endParaRPr>
          </a:p>
          <a:p>
            <a:pPr marL="234950" indent="-234950">
              <a:buFont typeface="Arial"/>
              <a:buChar char="•"/>
              <a:defRPr/>
            </a:pPr>
            <a:r>
              <a:rPr lang="en-US" dirty="0" smtClean="0"/>
              <a:t>I-MR Chart</a:t>
            </a:r>
          </a:p>
          <a:p>
            <a:pPr marL="234950" indent="-234950">
              <a:buFont typeface="Arial"/>
              <a:buChar char="•"/>
              <a:defRPr/>
            </a:pPr>
            <a:r>
              <a:rPr lang="en-US" dirty="0" smtClean="0"/>
              <a:t>Multiple Dot Plots</a:t>
            </a:r>
          </a:p>
          <a:p>
            <a:pPr marL="234950" indent="-234950">
              <a:buFont typeface="Arial"/>
              <a:buChar char="•"/>
              <a:defRPr/>
            </a:pPr>
            <a:r>
              <a:rPr lang="en-US" dirty="0" smtClean="0"/>
              <a:t>Multiple Box Plots</a:t>
            </a:r>
          </a:p>
          <a:p>
            <a:pPr marL="234950" indent="-234950">
              <a:buFont typeface="Arial"/>
              <a:buChar char="•"/>
              <a:defRPr/>
            </a:pPr>
            <a:r>
              <a:rPr lang="en-US" dirty="0" smtClean="0"/>
              <a:t>Scatter Plot</a:t>
            </a:r>
          </a:p>
          <a:p>
            <a:pPr marL="234950" indent="-234950">
              <a:buFont typeface="Arial"/>
              <a:buChar char="•"/>
              <a:defRPr/>
            </a:pPr>
            <a:r>
              <a:rPr lang="en-US" dirty="0" smtClean="0"/>
              <a:t>Matrix Plot</a:t>
            </a:r>
          </a:p>
          <a:p>
            <a:pPr marL="234950" indent="-234950">
              <a:buFont typeface="Arial"/>
              <a:buChar char="•"/>
              <a:defRPr/>
            </a:pPr>
            <a:r>
              <a:rPr lang="en-US" dirty="0" smtClean="0"/>
              <a:t>Multi-</a:t>
            </a:r>
            <a:r>
              <a:rPr lang="en-US" dirty="0" err="1" smtClean="0"/>
              <a:t>Vari</a:t>
            </a:r>
            <a:r>
              <a:rPr lang="en-US" dirty="0" smtClean="0"/>
              <a:t> Plot</a:t>
            </a:r>
          </a:p>
          <a:p>
            <a:pPr marL="234950" indent="-234950">
              <a:buFont typeface="Arial"/>
              <a:buChar char="•"/>
              <a:defRPr/>
            </a:pPr>
            <a:r>
              <a:rPr lang="en-US" dirty="0" smtClean="0"/>
              <a:t>Cause-Effect Diagram</a:t>
            </a:r>
          </a:p>
          <a:p>
            <a:pPr marL="234950" indent="-234950">
              <a:buFont typeface="Arial"/>
              <a:buChar char="•"/>
              <a:defRPr/>
            </a:pPr>
            <a:r>
              <a:rPr lang="en-US" dirty="0" smtClean="0"/>
              <a:t>ANOVA</a:t>
            </a:r>
          </a:p>
          <a:p>
            <a:pPr marL="234950" indent="-234950">
              <a:buFont typeface="Arial"/>
              <a:buChar char="•"/>
              <a:defRPr/>
            </a:pPr>
            <a:r>
              <a:rPr lang="en-US" dirty="0" smtClean="0"/>
              <a:t>TEV</a:t>
            </a:r>
          </a:p>
          <a:p>
            <a:pPr marL="234950" indent="-234950">
              <a:buFont typeface="Arial"/>
              <a:buChar char="•"/>
              <a:defRPr/>
            </a:pPr>
            <a:r>
              <a:rPr lang="en-US" dirty="0" smtClean="0"/>
              <a:t>Regression</a:t>
            </a:r>
          </a:p>
          <a:p>
            <a:pPr marL="234950" indent="-234950">
              <a:buFont typeface="Arial"/>
              <a:buChar char="•"/>
              <a:defRPr/>
            </a:pPr>
            <a:r>
              <a:rPr lang="en-US" dirty="0" smtClean="0"/>
              <a:t>Seven Wastes</a:t>
            </a:r>
          </a:p>
          <a:p>
            <a:pPr marL="234950" indent="-234950">
              <a:buFont typeface="Arial"/>
              <a:buChar char="•"/>
              <a:defRPr/>
            </a:pPr>
            <a:r>
              <a:rPr lang="en-US" dirty="0" smtClean="0"/>
              <a:t>Value Stream Map</a:t>
            </a:r>
          </a:p>
          <a:p>
            <a:pPr eaLnBrk="1" hangingPunct="1">
              <a:defRPr/>
            </a:pPr>
            <a:endParaRPr lang="fr-FR" b="1" dirty="0" smtClean="0">
              <a:cs typeface="Times New Roman" pitchFamily="18" charset="0"/>
            </a:endParaRPr>
          </a:p>
        </p:txBody>
      </p:sp>
      <p:sp>
        <p:nvSpPr>
          <p:cNvPr id="2" name="Date Placeholder 1"/>
          <p:cNvSpPr>
            <a:spLocks noGrp="1"/>
          </p:cNvSpPr>
          <p:nvPr>
            <p:ph type="dt" idx="10"/>
          </p:nvPr>
        </p:nvSpPr>
        <p:spPr/>
        <p:txBody>
          <a:bodyPr/>
          <a:lstStyle/>
          <a:p>
            <a:pPr>
              <a:defRPr/>
            </a:pPr>
            <a:fld id="{643C3C8D-1076-4559-868F-BC5ED7F124CC}" type="datetime1">
              <a:rPr lang="en-US" smtClean="0"/>
              <a:t>4/28/20</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p:spPr>
        <p:txBody>
          <a:bodyPr/>
          <a:lstStyle>
            <a:lvl1pPr defTabSz="931863">
              <a:defRPr sz="3200">
                <a:solidFill>
                  <a:schemeClr val="tx1"/>
                </a:solidFill>
                <a:latin typeface="GE Inspira" pitchFamily="34" charset="0"/>
              </a:defRPr>
            </a:lvl1pPr>
            <a:lvl2pPr marL="742950" indent="-285750" defTabSz="931863">
              <a:defRPr sz="3200">
                <a:solidFill>
                  <a:schemeClr val="tx1"/>
                </a:solidFill>
                <a:latin typeface="GE Inspira" pitchFamily="34" charset="0"/>
              </a:defRPr>
            </a:lvl2pPr>
            <a:lvl3pPr marL="1143000" indent="-228600" defTabSz="931863">
              <a:defRPr sz="3200">
                <a:solidFill>
                  <a:schemeClr val="tx1"/>
                </a:solidFill>
                <a:latin typeface="GE Inspira" pitchFamily="34" charset="0"/>
              </a:defRPr>
            </a:lvl3pPr>
            <a:lvl4pPr marL="1600200" indent="-228600" defTabSz="931863">
              <a:defRPr sz="3200">
                <a:solidFill>
                  <a:schemeClr val="tx1"/>
                </a:solidFill>
                <a:latin typeface="GE Inspira" pitchFamily="34" charset="0"/>
              </a:defRPr>
            </a:lvl4pPr>
            <a:lvl5pPr marL="2057400" indent="-228600" defTabSz="931863">
              <a:defRPr sz="3200">
                <a:solidFill>
                  <a:schemeClr val="tx1"/>
                </a:solidFill>
                <a:latin typeface="GE Inspira" pitchFamily="34" charset="0"/>
              </a:defRPr>
            </a:lvl5pPr>
            <a:lvl6pPr marL="2514600" indent="-228600" defTabSz="931863" eaLnBrk="0" fontAlgn="base" hangingPunct="0">
              <a:spcBef>
                <a:spcPct val="0"/>
              </a:spcBef>
              <a:spcAft>
                <a:spcPct val="0"/>
              </a:spcAft>
              <a:defRPr sz="3200">
                <a:solidFill>
                  <a:schemeClr val="tx1"/>
                </a:solidFill>
                <a:latin typeface="GE Inspira" pitchFamily="34" charset="0"/>
              </a:defRPr>
            </a:lvl6pPr>
            <a:lvl7pPr marL="2971800" indent="-228600" defTabSz="931863" eaLnBrk="0" fontAlgn="base" hangingPunct="0">
              <a:spcBef>
                <a:spcPct val="0"/>
              </a:spcBef>
              <a:spcAft>
                <a:spcPct val="0"/>
              </a:spcAft>
              <a:defRPr sz="3200">
                <a:solidFill>
                  <a:schemeClr val="tx1"/>
                </a:solidFill>
                <a:latin typeface="GE Inspira" pitchFamily="34" charset="0"/>
              </a:defRPr>
            </a:lvl7pPr>
            <a:lvl8pPr marL="3429000" indent="-228600" defTabSz="931863" eaLnBrk="0" fontAlgn="base" hangingPunct="0">
              <a:spcBef>
                <a:spcPct val="0"/>
              </a:spcBef>
              <a:spcAft>
                <a:spcPct val="0"/>
              </a:spcAft>
              <a:defRPr sz="3200">
                <a:solidFill>
                  <a:schemeClr val="tx1"/>
                </a:solidFill>
                <a:latin typeface="GE Inspira" pitchFamily="34" charset="0"/>
              </a:defRPr>
            </a:lvl8pPr>
            <a:lvl9pPr marL="3886200" indent="-228600" defTabSz="931863" eaLnBrk="0" fontAlgn="base" hangingPunct="0">
              <a:spcBef>
                <a:spcPct val="0"/>
              </a:spcBef>
              <a:spcAft>
                <a:spcPct val="0"/>
              </a:spcAft>
              <a:defRPr sz="3200">
                <a:solidFill>
                  <a:schemeClr val="tx1"/>
                </a:solidFill>
                <a:latin typeface="GE Inspira" pitchFamily="34" charset="0"/>
              </a:defRPr>
            </a:lvl9pPr>
          </a:lstStyle>
          <a:p>
            <a:fld id="{B4798EA0-6B81-498A-88DC-D562137D89DF}" type="slidenum">
              <a:rPr lang="en-US" altLang="en-US" sz="1300" smtClean="0">
                <a:solidFill>
                  <a:srgbClr val="4157AD"/>
                </a:solidFill>
              </a:rPr>
              <a:pPr/>
              <a:t>9</a:t>
            </a:fld>
            <a:endParaRPr lang="en-US" altLang="en-US" sz="1300" smtClean="0">
              <a:solidFill>
                <a:srgbClr val="4157AD"/>
              </a:solidFill>
            </a:endParaRPr>
          </a:p>
        </p:txBody>
      </p:sp>
      <p:sp>
        <p:nvSpPr>
          <p:cNvPr id="28675" name="Rectangle 2"/>
          <p:cNvSpPr>
            <a:spLocks noGrp="1" noRot="1" noChangeAspect="1" noChangeArrowheads="1" noTextEdit="1"/>
          </p:cNvSpPr>
          <p:nvPr>
            <p:ph type="sldImg"/>
          </p:nvPr>
        </p:nvSpPr>
        <p:spPr>
          <a:ln/>
        </p:spPr>
      </p:sp>
      <p:sp>
        <p:nvSpPr>
          <p:cNvPr id="33796" name="Rectangle 3"/>
          <p:cNvSpPr>
            <a:spLocks noGrp="1" noChangeArrowheads="1"/>
          </p:cNvSpPr>
          <p:nvPr>
            <p:ph type="body" idx="1"/>
          </p:nvPr>
        </p:nvSpPr>
        <p:spPr/>
        <p:txBody>
          <a:bodyPr/>
          <a:lstStyle/>
          <a:p>
            <a:pPr eaLnBrk="1" hangingPunct="1">
              <a:defRPr/>
            </a:pPr>
            <a:r>
              <a:rPr lang="en-US" b="1" dirty="0" smtClean="0">
                <a:cs typeface="Times New Roman" pitchFamily="18" charset="0"/>
              </a:rPr>
              <a:t>6.</a:t>
            </a:r>
            <a:r>
              <a:rPr lang="en-US" b="1" dirty="0" smtClean="0">
                <a:latin typeface="Times New Roman" pitchFamily="18" charset="0"/>
                <a:cs typeface="Times New Roman" pitchFamily="18" charset="0"/>
              </a:rPr>
              <a:t>  </a:t>
            </a:r>
            <a:r>
              <a:rPr lang="en-US" b="1" dirty="0" smtClean="0">
                <a:cs typeface="Times New Roman" pitchFamily="18" charset="0"/>
              </a:rPr>
              <a:t>What was done to the Big </a:t>
            </a:r>
            <a:r>
              <a:rPr lang="en-US" b="1" dirty="0" err="1" smtClean="0">
                <a:cs typeface="Times New Roman" pitchFamily="18" charset="0"/>
              </a:rPr>
              <a:t>Xs</a:t>
            </a:r>
            <a:r>
              <a:rPr lang="en-US" b="1" dirty="0" smtClean="0">
                <a:cs typeface="Times New Roman" pitchFamily="18" charset="0"/>
              </a:rPr>
              <a:t> to improve the process?	</a:t>
            </a:r>
          </a:p>
          <a:p>
            <a:pPr eaLnBrk="1" hangingPunct="1">
              <a:buFontTx/>
              <a:buChar char="•"/>
              <a:defRPr/>
            </a:pPr>
            <a:r>
              <a:rPr lang="en-US" dirty="0" smtClean="0">
                <a:cs typeface="Times New Roman" pitchFamily="18" charset="0"/>
              </a:rPr>
              <a:t>Did the improvement plan specifically address each X identified in question 5?</a:t>
            </a:r>
          </a:p>
          <a:p>
            <a:pPr eaLnBrk="1" hangingPunct="1">
              <a:buFontTx/>
              <a:buChar char="•"/>
              <a:defRPr/>
            </a:pPr>
            <a:r>
              <a:rPr lang="en-US" dirty="0" smtClean="0">
                <a:cs typeface="Times New Roman" pitchFamily="18" charset="0"/>
              </a:rPr>
              <a:t>Were all the X’s addressed in the improvement plan? </a:t>
            </a:r>
          </a:p>
          <a:p>
            <a:pPr eaLnBrk="1" hangingPunct="1">
              <a:defRPr/>
            </a:pPr>
            <a:endParaRPr lang="en-US" dirty="0" smtClean="0">
              <a:cs typeface="Times New Roman" pitchFamily="18" charset="0"/>
            </a:endParaRPr>
          </a:p>
          <a:p>
            <a:pPr eaLnBrk="1" hangingPunct="1">
              <a:lnSpc>
                <a:spcPct val="90000"/>
              </a:lnSpc>
              <a:buClr>
                <a:srgbClr val="004880"/>
              </a:buClr>
              <a:buFont typeface="GE Inspira Pitch" pitchFamily="34" charset="0"/>
              <a:buChar char="•"/>
              <a:defRPr/>
            </a:pPr>
            <a:r>
              <a:rPr lang="en-US" sz="2400" dirty="0" smtClean="0">
                <a:solidFill>
                  <a:srgbClr val="1E4191"/>
                </a:solidFill>
                <a:latin typeface="GE Inspira Pitch" pitchFamily="34" charset="0"/>
              </a:rPr>
              <a:t>Provide a technical &amp; human solution (CAP tools)</a:t>
            </a:r>
          </a:p>
          <a:p>
            <a:pPr eaLnBrk="1" hangingPunct="1">
              <a:lnSpc>
                <a:spcPct val="90000"/>
              </a:lnSpc>
              <a:buClr>
                <a:srgbClr val="004880"/>
              </a:buClr>
              <a:buFont typeface="GE Inspira Pitch" pitchFamily="34" charset="0"/>
              <a:buChar char="•"/>
              <a:defRPr/>
            </a:pPr>
            <a:r>
              <a:rPr lang="en-US" sz="2400" dirty="0" smtClean="0">
                <a:solidFill>
                  <a:srgbClr val="1E4191"/>
                </a:solidFill>
                <a:latin typeface="GE Inspira Pitch" pitchFamily="34" charset="0"/>
              </a:rPr>
              <a:t>Clearly document what was done to the Big X’s to improve the process</a:t>
            </a:r>
          </a:p>
          <a:p>
            <a:pPr eaLnBrk="1" hangingPunct="1">
              <a:lnSpc>
                <a:spcPct val="90000"/>
              </a:lnSpc>
              <a:buClr>
                <a:srgbClr val="004880"/>
              </a:buClr>
              <a:buFont typeface="GE Inspira Pitch" pitchFamily="34" charset="0"/>
              <a:buChar char="•"/>
              <a:defRPr/>
            </a:pPr>
            <a:r>
              <a:rPr lang="en-US" sz="2400" dirty="0" smtClean="0">
                <a:solidFill>
                  <a:srgbClr val="1E4191"/>
                </a:solidFill>
                <a:latin typeface="GE Inspira Pitch" pitchFamily="34" charset="0"/>
              </a:rPr>
              <a:t>Design your new process based on what you learned in the Analyze phase</a:t>
            </a:r>
          </a:p>
          <a:p>
            <a:pPr eaLnBrk="1" hangingPunct="1">
              <a:lnSpc>
                <a:spcPct val="90000"/>
              </a:lnSpc>
              <a:buClr>
                <a:srgbClr val="004880"/>
              </a:buClr>
              <a:buFont typeface="GE Inspira Pitch" pitchFamily="34" charset="0"/>
              <a:buChar char="•"/>
              <a:defRPr/>
            </a:pPr>
            <a:r>
              <a:rPr lang="en-US" sz="2400" dirty="0" smtClean="0">
                <a:solidFill>
                  <a:srgbClr val="1E4191"/>
                </a:solidFill>
                <a:latin typeface="GE Inspira Pitch" pitchFamily="34" charset="0"/>
              </a:rPr>
              <a:t>Analyze &amp; address sources of resistance</a:t>
            </a:r>
            <a:endParaRPr lang="en-US" dirty="0" smtClean="0">
              <a:cs typeface="Times New Roman" pitchFamily="18" charset="0"/>
            </a:endParaRPr>
          </a:p>
          <a:p>
            <a:pPr eaLnBrk="1" hangingPunct="1">
              <a:buFontTx/>
              <a:buChar char="•"/>
              <a:defRPr/>
            </a:pPr>
            <a:endParaRPr lang="en-US" dirty="0" smtClean="0">
              <a:cs typeface="Times New Roman" pitchFamily="18" charset="0"/>
            </a:endParaRPr>
          </a:p>
          <a:p>
            <a:pPr eaLnBrk="1" hangingPunct="1">
              <a:defRPr/>
            </a:pPr>
            <a:r>
              <a:rPr lang="en-US" dirty="0" smtClean="0">
                <a:cs typeface="Times New Roman" pitchFamily="18" charset="0"/>
              </a:rPr>
              <a:t>Improve tools to consider:</a:t>
            </a:r>
          </a:p>
          <a:p>
            <a:pPr eaLnBrk="1" hangingPunct="1">
              <a:defRPr/>
            </a:pPr>
            <a:endParaRPr lang="en-US" dirty="0" smtClean="0">
              <a:cs typeface="Times New Roman" pitchFamily="18" charset="0"/>
            </a:endParaRPr>
          </a:p>
          <a:p>
            <a:pPr marL="165100" indent="-165100">
              <a:buFont typeface="Arial"/>
              <a:buChar char="•"/>
              <a:defRPr/>
            </a:pPr>
            <a:r>
              <a:rPr lang="en-US" dirty="0" smtClean="0"/>
              <a:t>Key Constituents Map</a:t>
            </a:r>
          </a:p>
          <a:p>
            <a:pPr marL="165100" indent="-165100">
              <a:buFont typeface="Arial"/>
              <a:buChar char="•"/>
              <a:defRPr/>
            </a:pPr>
            <a:r>
              <a:rPr lang="en-US" dirty="0" smtClean="0"/>
              <a:t>Stakeholder Analysis</a:t>
            </a:r>
          </a:p>
          <a:p>
            <a:pPr marL="165100" indent="-165100">
              <a:buFont typeface="Arial"/>
              <a:buChar char="•"/>
              <a:defRPr/>
            </a:pPr>
            <a:r>
              <a:rPr lang="en-US" dirty="0" smtClean="0"/>
              <a:t>TPC Analysis</a:t>
            </a:r>
          </a:p>
          <a:p>
            <a:pPr marL="165100" indent="-165100">
              <a:buFont typeface="Arial"/>
              <a:buChar char="•"/>
              <a:defRPr/>
            </a:pPr>
            <a:r>
              <a:rPr lang="en-US" dirty="0" smtClean="0"/>
              <a:t>Influence Strategy</a:t>
            </a:r>
          </a:p>
          <a:p>
            <a:pPr marL="165100" indent="-165100">
              <a:buFont typeface="Arial"/>
              <a:buChar char="•"/>
              <a:defRPr/>
            </a:pPr>
            <a:r>
              <a:rPr lang="en-US" dirty="0" smtClean="0"/>
              <a:t>Impact vs. Effort Chart</a:t>
            </a:r>
          </a:p>
          <a:p>
            <a:pPr marL="165100" indent="-165100">
              <a:buFont typeface="Arial"/>
              <a:buChar char="•"/>
              <a:defRPr/>
            </a:pPr>
            <a:r>
              <a:rPr lang="en-US" dirty="0" smtClean="0"/>
              <a:t>I-MR Chart</a:t>
            </a:r>
          </a:p>
          <a:p>
            <a:pPr marL="165100" indent="-165100">
              <a:buFont typeface="Arial"/>
              <a:buChar char="•"/>
              <a:defRPr/>
            </a:pPr>
            <a:r>
              <a:rPr lang="en-US" dirty="0" smtClean="0"/>
              <a:t>Staged I-MR Chart</a:t>
            </a:r>
          </a:p>
          <a:p>
            <a:pPr marL="165100" indent="-165100">
              <a:buFont typeface="Arial"/>
              <a:buChar char="•"/>
              <a:defRPr/>
            </a:pPr>
            <a:r>
              <a:rPr lang="en-US" dirty="0" smtClean="0"/>
              <a:t>5S</a:t>
            </a:r>
          </a:p>
          <a:p>
            <a:pPr marL="165100" indent="-165100">
              <a:buFont typeface="Arial"/>
              <a:buChar char="•"/>
              <a:defRPr/>
            </a:pPr>
            <a:r>
              <a:rPr lang="en-US" dirty="0" smtClean="0"/>
              <a:t>7 Ways</a:t>
            </a:r>
          </a:p>
          <a:p>
            <a:pPr marL="165100" indent="-165100">
              <a:buFont typeface="Arial"/>
              <a:buChar char="•"/>
              <a:defRPr/>
            </a:pPr>
            <a:r>
              <a:rPr lang="en-US" dirty="0" smtClean="0"/>
              <a:t>Moonshine</a:t>
            </a:r>
          </a:p>
          <a:p>
            <a:pPr eaLnBrk="1" hangingPunct="1">
              <a:defRPr/>
            </a:pPr>
            <a:endParaRPr lang="en-US" dirty="0" smtClean="0">
              <a:cs typeface="Times New Roman" pitchFamily="18" charset="0"/>
            </a:endParaRPr>
          </a:p>
          <a:p>
            <a:pPr eaLnBrk="1" hangingPunct="1">
              <a:buFontTx/>
              <a:buChar char="•"/>
              <a:defRPr/>
            </a:pPr>
            <a:endParaRPr lang="en-US" dirty="0" smtClean="0">
              <a:cs typeface="Times New Roman" pitchFamily="18" charset="0"/>
            </a:endParaRPr>
          </a:p>
          <a:p>
            <a:pPr eaLnBrk="1" hangingPunct="1">
              <a:defRPr/>
            </a:pPr>
            <a:endParaRPr lang="en-US" dirty="0" smtClean="0"/>
          </a:p>
        </p:txBody>
      </p:sp>
      <p:sp>
        <p:nvSpPr>
          <p:cNvPr id="2" name="Date Placeholder 1"/>
          <p:cNvSpPr>
            <a:spLocks noGrp="1"/>
          </p:cNvSpPr>
          <p:nvPr>
            <p:ph type="dt" idx="10"/>
          </p:nvPr>
        </p:nvSpPr>
        <p:spPr/>
        <p:txBody>
          <a:bodyPr/>
          <a:lstStyle/>
          <a:p>
            <a:pPr>
              <a:defRPr/>
            </a:pPr>
            <a:fld id="{D3112D51-FC3E-4ADB-AF5D-574367E72487}" type="datetime1">
              <a:rPr lang="en-US" smtClean="0"/>
              <a:t>4/28/20</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p:spPr>
        <p:txBody>
          <a:bodyPr/>
          <a:lstStyle>
            <a:lvl1pPr defTabSz="931863">
              <a:defRPr sz="3200">
                <a:solidFill>
                  <a:schemeClr val="tx1"/>
                </a:solidFill>
                <a:latin typeface="GE Inspira" pitchFamily="34" charset="0"/>
              </a:defRPr>
            </a:lvl1pPr>
            <a:lvl2pPr marL="742950" indent="-285750" defTabSz="931863">
              <a:defRPr sz="3200">
                <a:solidFill>
                  <a:schemeClr val="tx1"/>
                </a:solidFill>
                <a:latin typeface="GE Inspira" pitchFamily="34" charset="0"/>
              </a:defRPr>
            </a:lvl2pPr>
            <a:lvl3pPr marL="1143000" indent="-228600" defTabSz="931863">
              <a:defRPr sz="3200">
                <a:solidFill>
                  <a:schemeClr val="tx1"/>
                </a:solidFill>
                <a:latin typeface="GE Inspira" pitchFamily="34" charset="0"/>
              </a:defRPr>
            </a:lvl3pPr>
            <a:lvl4pPr marL="1600200" indent="-228600" defTabSz="931863">
              <a:defRPr sz="3200">
                <a:solidFill>
                  <a:schemeClr val="tx1"/>
                </a:solidFill>
                <a:latin typeface="GE Inspira" pitchFamily="34" charset="0"/>
              </a:defRPr>
            </a:lvl4pPr>
            <a:lvl5pPr marL="2057400" indent="-228600" defTabSz="931863">
              <a:defRPr sz="3200">
                <a:solidFill>
                  <a:schemeClr val="tx1"/>
                </a:solidFill>
                <a:latin typeface="GE Inspira" pitchFamily="34" charset="0"/>
              </a:defRPr>
            </a:lvl5pPr>
            <a:lvl6pPr marL="2514600" indent="-228600" defTabSz="931863" eaLnBrk="0" fontAlgn="base" hangingPunct="0">
              <a:spcBef>
                <a:spcPct val="0"/>
              </a:spcBef>
              <a:spcAft>
                <a:spcPct val="0"/>
              </a:spcAft>
              <a:defRPr sz="3200">
                <a:solidFill>
                  <a:schemeClr val="tx1"/>
                </a:solidFill>
                <a:latin typeface="GE Inspira" pitchFamily="34" charset="0"/>
              </a:defRPr>
            </a:lvl6pPr>
            <a:lvl7pPr marL="2971800" indent="-228600" defTabSz="931863" eaLnBrk="0" fontAlgn="base" hangingPunct="0">
              <a:spcBef>
                <a:spcPct val="0"/>
              </a:spcBef>
              <a:spcAft>
                <a:spcPct val="0"/>
              </a:spcAft>
              <a:defRPr sz="3200">
                <a:solidFill>
                  <a:schemeClr val="tx1"/>
                </a:solidFill>
                <a:latin typeface="GE Inspira" pitchFamily="34" charset="0"/>
              </a:defRPr>
            </a:lvl7pPr>
            <a:lvl8pPr marL="3429000" indent="-228600" defTabSz="931863" eaLnBrk="0" fontAlgn="base" hangingPunct="0">
              <a:spcBef>
                <a:spcPct val="0"/>
              </a:spcBef>
              <a:spcAft>
                <a:spcPct val="0"/>
              </a:spcAft>
              <a:defRPr sz="3200">
                <a:solidFill>
                  <a:schemeClr val="tx1"/>
                </a:solidFill>
                <a:latin typeface="GE Inspira" pitchFamily="34" charset="0"/>
              </a:defRPr>
            </a:lvl8pPr>
            <a:lvl9pPr marL="3886200" indent="-228600" defTabSz="931863" eaLnBrk="0" fontAlgn="base" hangingPunct="0">
              <a:spcBef>
                <a:spcPct val="0"/>
              </a:spcBef>
              <a:spcAft>
                <a:spcPct val="0"/>
              </a:spcAft>
              <a:defRPr sz="3200">
                <a:solidFill>
                  <a:schemeClr val="tx1"/>
                </a:solidFill>
                <a:latin typeface="GE Inspira" pitchFamily="34" charset="0"/>
              </a:defRPr>
            </a:lvl9pPr>
          </a:lstStyle>
          <a:p>
            <a:fld id="{649E0D26-855D-4258-8EBB-3032A8CF15C0}" type="slidenum">
              <a:rPr lang="en-US" altLang="en-US" sz="1300" smtClean="0">
                <a:solidFill>
                  <a:srgbClr val="4157AD"/>
                </a:solidFill>
              </a:rPr>
              <a:pPr/>
              <a:t>10</a:t>
            </a:fld>
            <a:endParaRPr lang="en-US" altLang="en-US" sz="1300" smtClean="0">
              <a:solidFill>
                <a:srgbClr val="4157AD"/>
              </a:solidFill>
            </a:endParaRPr>
          </a:p>
        </p:txBody>
      </p:sp>
      <p:sp>
        <p:nvSpPr>
          <p:cNvPr id="29699" name="Rectangle 2"/>
          <p:cNvSpPr>
            <a:spLocks noGrp="1" noRot="1" noChangeAspect="1" noChangeArrowheads="1" noTextEdit="1"/>
          </p:cNvSpPr>
          <p:nvPr>
            <p:ph type="sldImg"/>
          </p:nvPr>
        </p:nvSpPr>
        <p:spPr>
          <a:ln/>
        </p:spPr>
      </p:sp>
      <p:sp>
        <p:nvSpPr>
          <p:cNvPr id="34820" name="Rectangle 3"/>
          <p:cNvSpPr>
            <a:spLocks noGrp="1" noChangeArrowheads="1"/>
          </p:cNvSpPr>
          <p:nvPr>
            <p:ph type="body" idx="1"/>
          </p:nvPr>
        </p:nvSpPr>
        <p:spPr/>
        <p:txBody>
          <a:bodyPr/>
          <a:lstStyle/>
          <a:p>
            <a:pPr eaLnBrk="1" hangingPunct="1">
              <a:defRPr/>
            </a:pPr>
            <a:r>
              <a:rPr lang="en-US" b="1" dirty="0" smtClean="0">
                <a:cs typeface="Times New Roman" pitchFamily="18" charset="0"/>
              </a:rPr>
              <a:t>7. How is the improved process performing?</a:t>
            </a:r>
          </a:p>
          <a:p>
            <a:pPr eaLnBrk="1" hangingPunct="1">
              <a:buFontTx/>
              <a:buChar char="•"/>
              <a:defRPr/>
            </a:pPr>
            <a:r>
              <a:rPr lang="en-US" dirty="0" smtClean="0">
                <a:cs typeface="Times New Roman" pitchFamily="18" charset="0"/>
              </a:rPr>
              <a:t>Was the improved capability analysis performed on the Project Y as defined in question 3?</a:t>
            </a:r>
          </a:p>
          <a:p>
            <a:pPr eaLnBrk="1" hangingPunct="1">
              <a:buFontTx/>
              <a:buChar char="•"/>
              <a:defRPr/>
            </a:pPr>
            <a:r>
              <a:rPr lang="en-US" dirty="0" smtClean="0">
                <a:cs typeface="Times New Roman" pitchFamily="18" charset="0"/>
              </a:rPr>
              <a:t>Has the baseline been quantified with an appropriate metric?  Examples are:  Z</a:t>
            </a:r>
            <a:r>
              <a:rPr lang="en-US" baseline="-30000" dirty="0" smtClean="0">
                <a:cs typeface="Times New Roman" pitchFamily="18" charset="0"/>
              </a:rPr>
              <a:t>LT </a:t>
            </a:r>
            <a:r>
              <a:rPr lang="en-US" dirty="0" smtClean="0">
                <a:cs typeface="Times New Roman" pitchFamily="18" charset="0"/>
              </a:rPr>
              <a:t>(Sigma Level), P(d), FTY, DPMO, DPU? </a:t>
            </a:r>
          </a:p>
          <a:p>
            <a:pPr eaLnBrk="1" hangingPunct="1">
              <a:buFontTx/>
              <a:buChar char="•"/>
              <a:defRPr/>
            </a:pPr>
            <a:r>
              <a:rPr lang="en-US" dirty="0" smtClean="0">
                <a:cs typeface="Times New Roman" pitchFamily="18" charset="0"/>
              </a:rPr>
              <a:t>Was the stability / predictability of the data checked? (I-MR)</a:t>
            </a:r>
          </a:p>
          <a:p>
            <a:pPr eaLnBrk="1" hangingPunct="1">
              <a:buFontTx/>
              <a:buChar char="•"/>
              <a:defRPr/>
            </a:pPr>
            <a:r>
              <a:rPr lang="en-US" dirty="0" smtClean="0">
                <a:cs typeface="Times New Roman" pitchFamily="18" charset="0"/>
              </a:rPr>
              <a:t>Was normality of data checked? </a:t>
            </a:r>
          </a:p>
          <a:p>
            <a:pPr eaLnBrk="1" hangingPunct="1">
              <a:defRPr/>
            </a:pPr>
            <a:endParaRPr lang="en-US" b="1" dirty="0" smtClean="0">
              <a:cs typeface="Times New Roman" pitchFamily="18" charset="0"/>
            </a:endParaRPr>
          </a:p>
          <a:p>
            <a:pPr eaLnBrk="1" hangingPunct="1">
              <a:defRPr/>
            </a:pPr>
            <a:r>
              <a:rPr lang="en-US" dirty="0" smtClean="0">
                <a:cs typeface="Times New Roman" pitchFamily="18" charset="0"/>
              </a:rPr>
              <a:t>Was the impact quantified by comparing the baseline capability data used in question 3 to data collected after the process was improved? (i.e. Process Behavior Chart comparing before and after improvements, DPMO reduction, decrease in P(d), increase in FTY and Z</a:t>
            </a:r>
            <a:r>
              <a:rPr lang="en-US" baseline="-30000" dirty="0" smtClean="0">
                <a:cs typeface="Times New Roman" pitchFamily="18" charset="0"/>
              </a:rPr>
              <a:t>LT </a:t>
            </a:r>
            <a:r>
              <a:rPr lang="en-US" dirty="0" smtClean="0">
                <a:cs typeface="Times New Roman" pitchFamily="18" charset="0"/>
              </a:rPr>
              <a:t>(Sigma Level) .) </a:t>
            </a:r>
            <a:r>
              <a:rPr lang="fr-FR" dirty="0" smtClean="0">
                <a:cs typeface="Times New Roman" pitchFamily="18" charset="0"/>
              </a:rPr>
              <a:t> </a:t>
            </a:r>
          </a:p>
          <a:p>
            <a:pPr eaLnBrk="1" hangingPunct="1">
              <a:defRPr/>
            </a:pPr>
            <a:endParaRPr lang="fr-FR" dirty="0" smtClean="0">
              <a:cs typeface="Times New Roman" pitchFamily="18" charset="0"/>
            </a:endParaRPr>
          </a:p>
          <a:p>
            <a:pPr eaLnBrk="1" hangingPunct="1">
              <a:defRPr/>
            </a:pPr>
            <a:r>
              <a:rPr lang="fr-FR" dirty="0" err="1" smtClean="0">
                <a:cs typeface="Times New Roman" pitchFamily="18" charset="0"/>
              </a:rPr>
              <a:t>Improve</a:t>
            </a:r>
            <a:r>
              <a:rPr lang="fr-FR" dirty="0" smtClean="0">
                <a:cs typeface="Times New Roman" pitchFamily="18" charset="0"/>
              </a:rPr>
              <a:t> </a:t>
            </a:r>
            <a:r>
              <a:rPr lang="fr-FR" dirty="0" err="1" smtClean="0">
                <a:cs typeface="Times New Roman" pitchFamily="18" charset="0"/>
              </a:rPr>
              <a:t>tools</a:t>
            </a:r>
            <a:r>
              <a:rPr lang="fr-FR" dirty="0" smtClean="0">
                <a:cs typeface="Times New Roman" pitchFamily="18" charset="0"/>
              </a:rPr>
              <a:t> to </a:t>
            </a:r>
            <a:r>
              <a:rPr lang="fr-FR" dirty="0" err="1" smtClean="0">
                <a:cs typeface="Times New Roman" pitchFamily="18" charset="0"/>
              </a:rPr>
              <a:t>consider</a:t>
            </a:r>
            <a:r>
              <a:rPr lang="fr-FR" dirty="0" smtClean="0">
                <a:cs typeface="Times New Roman" pitchFamily="18" charset="0"/>
              </a:rPr>
              <a:t>:</a:t>
            </a:r>
          </a:p>
          <a:p>
            <a:pPr eaLnBrk="1" hangingPunct="1">
              <a:defRPr/>
            </a:pPr>
            <a:endParaRPr lang="fr-FR" dirty="0" smtClean="0">
              <a:cs typeface="Times New Roman" pitchFamily="18" charset="0"/>
            </a:endParaRPr>
          </a:p>
          <a:p>
            <a:pPr marL="165100" indent="-165100">
              <a:buFont typeface="Arial"/>
              <a:buChar char="•"/>
              <a:defRPr/>
            </a:pPr>
            <a:r>
              <a:rPr lang="en-US" dirty="0" smtClean="0"/>
              <a:t>I-MR Chart</a:t>
            </a:r>
          </a:p>
          <a:p>
            <a:pPr marL="165100" indent="-165100">
              <a:buFont typeface="Arial"/>
              <a:buChar char="•"/>
              <a:defRPr/>
            </a:pPr>
            <a:r>
              <a:rPr lang="en-US" dirty="0" smtClean="0"/>
              <a:t>Staged I-MR Chart</a:t>
            </a:r>
          </a:p>
          <a:p>
            <a:pPr marL="165100" indent="-165100">
              <a:buFont typeface="Arial"/>
              <a:buChar char="•"/>
              <a:defRPr/>
            </a:pPr>
            <a:r>
              <a:rPr lang="en-US" dirty="0" smtClean="0"/>
              <a:t>FMEA</a:t>
            </a:r>
          </a:p>
          <a:p>
            <a:pPr eaLnBrk="1" hangingPunct="1">
              <a:defRPr/>
            </a:pPr>
            <a:endParaRPr lang="en-US" dirty="0" smtClean="0">
              <a:cs typeface="Times New Roman" pitchFamily="18" charset="0"/>
            </a:endParaRPr>
          </a:p>
          <a:p>
            <a:pPr eaLnBrk="1" hangingPunct="1">
              <a:defRPr/>
            </a:pPr>
            <a:endParaRPr lang="en-US" b="1" dirty="0" smtClean="0">
              <a:cs typeface="Times New Roman" pitchFamily="18" charset="0"/>
            </a:endParaRPr>
          </a:p>
          <a:p>
            <a:pPr eaLnBrk="1" hangingPunct="1">
              <a:defRPr/>
            </a:pPr>
            <a:r>
              <a:rPr lang="en-US" b="1" dirty="0" smtClean="0">
                <a:cs typeface="Times New Roman" pitchFamily="18" charset="0"/>
              </a:rPr>
              <a:t>	</a:t>
            </a:r>
          </a:p>
          <a:p>
            <a:pPr eaLnBrk="1" hangingPunct="1">
              <a:defRPr/>
            </a:pPr>
            <a:r>
              <a:rPr lang="en-US" dirty="0" smtClean="0">
                <a:cs typeface="Times New Roman" pitchFamily="18" charset="0"/>
              </a:rPr>
              <a:t> </a:t>
            </a:r>
          </a:p>
          <a:p>
            <a:pPr eaLnBrk="1" hangingPunct="1">
              <a:defRPr/>
            </a:pPr>
            <a:endParaRPr lang="en-US" dirty="0" smtClean="0"/>
          </a:p>
        </p:txBody>
      </p:sp>
      <p:sp>
        <p:nvSpPr>
          <p:cNvPr id="2" name="Date Placeholder 1"/>
          <p:cNvSpPr>
            <a:spLocks noGrp="1"/>
          </p:cNvSpPr>
          <p:nvPr>
            <p:ph type="dt" idx="10"/>
          </p:nvPr>
        </p:nvSpPr>
        <p:spPr/>
        <p:txBody>
          <a:bodyPr/>
          <a:lstStyle/>
          <a:p>
            <a:pPr>
              <a:defRPr/>
            </a:pPr>
            <a:fld id="{81764FE9-CA29-4CEE-A2B9-150314302B3F}" type="datetime1">
              <a:rPr lang="en-US" smtClean="0"/>
              <a:t>4/28/20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p:spPr>
        <p:txBody>
          <a:bodyPr/>
          <a:lstStyle>
            <a:lvl1pPr defTabSz="931863">
              <a:defRPr sz="3200">
                <a:solidFill>
                  <a:schemeClr val="tx1"/>
                </a:solidFill>
                <a:latin typeface="GE Inspira" pitchFamily="34" charset="0"/>
              </a:defRPr>
            </a:lvl1pPr>
            <a:lvl2pPr marL="742950" indent="-285750" defTabSz="931863">
              <a:defRPr sz="3200">
                <a:solidFill>
                  <a:schemeClr val="tx1"/>
                </a:solidFill>
                <a:latin typeface="GE Inspira" pitchFamily="34" charset="0"/>
              </a:defRPr>
            </a:lvl2pPr>
            <a:lvl3pPr marL="1143000" indent="-228600" defTabSz="931863">
              <a:defRPr sz="3200">
                <a:solidFill>
                  <a:schemeClr val="tx1"/>
                </a:solidFill>
                <a:latin typeface="GE Inspira" pitchFamily="34" charset="0"/>
              </a:defRPr>
            </a:lvl3pPr>
            <a:lvl4pPr marL="1600200" indent="-228600" defTabSz="931863">
              <a:defRPr sz="3200">
                <a:solidFill>
                  <a:schemeClr val="tx1"/>
                </a:solidFill>
                <a:latin typeface="GE Inspira" pitchFamily="34" charset="0"/>
              </a:defRPr>
            </a:lvl4pPr>
            <a:lvl5pPr marL="2057400" indent="-228600" defTabSz="931863">
              <a:defRPr sz="3200">
                <a:solidFill>
                  <a:schemeClr val="tx1"/>
                </a:solidFill>
                <a:latin typeface="GE Inspira" pitchFamily="34" charset="0"/>
              </a:defRPr>
            </a:lvl5pPr>
            <a:lvl6pPr marL="2514600" indent="-228600" defTabSz="931863" eaLnBrk="0" fontAlgn="base" hangingPunct="0">
              <a:spcBef>
                <a:spcPct val="0"/>
              </a:spcBef>
              <a:spcAft>
                <a:spcPct val="0"/>
              </a:spcAft>
              <a:defRPr sz="3200">
                <a:solidFill>
                  <a:schemeClr val="tx1"/>
                </a:solidFill>
                <a:latin typeface="GE Inspira" pitchFamily="34" charset="0"/>
              </a:defRPr>
            </a:lvl6pPr>
            <a:lvl7pPr marL="2971800" indent="-228600" defTabSz="931863" eaLnBrk="0" fontAlgn="base" hangingPunct="0">
              <a:spcBef>
                <a:spcPct val="0"/>
              </a:spcBef>
              <a:spcAft>
                <a:spcPct val="0"/>
              </a:spcAft>
              <a:defRPr sz="3200">
                <a:solidFill>
                  <a:schemeClr val="tx1"/>
                </a:solidFill>
                <a:latin typeface="GE Inspira" pitchFamily="34" charset="0"/>
              </a:defRPr>
            </a:lvl7pPr>
            <a:lvl8pPr marL="3429000" indent="-228600" defTabSz="931863" eaLnBrk="0" fontAlgn="base" hangingPunct="0">
              <a:spcBef>
                <a:spcPct val="0"/>
              </a:spcBef>
              <a:spcAft>
                <a:spcPct val="0"/>
              </a:spcAft>
              <a:defRPr sz="3200">
                <a:solidFill>
                  <a:schemeClr val="tx1"/>
                </a:solidFill>
                <a:latin typeface="GE Inspira" pitchFamily="34" charset="0"/>
              </a:defRPr>
            </a:lvl8pPr>
            <a:lvl9pPr marL="3886200" indent="-228600" defTabSz="931863" eaLnBrk="0" fontAlgn="base" hangingPunct="0">
              <a:spcBef>
                <a:spcPct val="0"/>
              </a:spcBef>
              <a:spcAft>
                <a:spcPct val="0"/>
              </a:spcAft>
              <a:defRPr sz="3200">
                <a:solidFill>
                  <a:schemeClr val="tx1"/>
                </a:solidFill>
                <a:latin typeface="GE Inspira" pitchFamily="34" charset="0"/>
              </a:defRPr>
            </a:lvl9pPr>
          </a:lstStyle>
          <a:p>
            <a:fld id="{8C79D5D9-1C00-4D79-B433-5CA7399CAE0D}" type="slidenum">
              <a:rPr lang="en-US" altLang="en-US" sz="1300" smtClean="0">
                <a:solidFill>
                  <a:srgbClr val="4157AD"/>
                </a:solidFill>
              </a:rPr>
              <a:pPr/>
              <a:t>11</a:t>
            </a:fld>
            <a:endParaRPr lang="en-US" altLang="en-US" sz="1300" smtClean="0">
              <a:solidFill>
                <a:srgbClr val="4157AD"/>
              </a:solidFill>
            </a:endParaRPr>
          </a:p>
        </p:txBody>
      </p:sp>
      <p:sp>
        <p:nvSpPr>
          <p:cNvPr id="30723" name="Rectangle 2"/>
          <p:cNvSpPr>
            <a:spLocks noGrp="1" noRot="1" noChangeAspect="1" noChangeArrowheads="1" noTextEdit="1"/>
          </p:cNvSpPr>
          <p:nvPr>
            <p:ph type="sldImg"/>
          </p:nvPr>
        </p:nvSpPr>
        <p:spPr>
          <a:ln/>
        </p:spPr>
      </p:sp>
      <p:sp>
        <p:nvSpPr>
          <p:cNvPr id="30724" name="Rectangle 3"/>
          <p:cNvSpPr>
            <a:spLocks noGrp="1" noChangeArrowheads="1"/>
          </p:cNvSpPr>
          <p:nvPr>
            <p:ph type="body" idx="1"/>
          </p:nvPr>
        </p:nvSpPr>
        <p:spPr>
          <a:noFill/>
        </p:spPr>
        <p:txBody>
          <a:bodyPr/>
          <a:lstStyle/>
          <a:p>
            <a:pPr eaLnBrk="1" hangingPunct="1"/>
            <a:r>
              <a:rPr lang="en-US" altLang="en-US" b="1" dirty="0" smtClean="0">
                <a:cs typeface="Times New Roman" pitchFamily="18" charset="0"/>
              </a:rPr>
              <a:t>8.</a:t>
            </a:r>
            <a:r>
              <a:rPr lang="en-US" altLang="en-US" b="1" dirty="0" smtClean="0">
                <a:latin typeface="Times New Roman" pitchFamily="18" charset="0"/>
                <a:cs typeface="Times New Roman" pitchFamily="18" charset="0"/>
              </a:rPr>
              <a:t>  What i</a:t>
            </a:r>
            <a:r>
              <a:rPr lang="en-US" altLang="en-US" b="1" dirty="0" smtClean="0">
                <a:cs typeface="Times New Roman" pitchFamily="18" charset="0"/>
              </a:rPr>
              <a:t>s the statistical evidence of a process improvement?</a:t>
            </a:r>
          </a:p>
          <a:p>
            <a:pPr eaLnBrk="1" hangingPunct="1">
              <a:buFontTx/>
              <a:buChar char="•"/>
            </a:pPr>
            <a:r>
              <a:rPr lang="en-US" altLang="en-US" dirty="0" smtClean="0">
                <a:cs typeface="Times New Roman" pitchFamily="18" charset="0"/>
              </a:rPr>
              <a:t>Was one of the following used to determine a statistical difference:</a:t>
            </a:r>
          </a:p>
          <a:p>
            <a:pPr lvl="1" eaLnBrk="1" hangingPunct="1">
              <a:buFontTx/>
              <a:buChar char="•"/>
            </a:pPr>
            <a:r>
              <a:rPr lang="en-US" altLang="en-US" dirty="0" smtClean="0">
                <a:cs typeface="Times New Roman" pitchFamily="18" charset="0"/>
              </a:rPr>
              <a:t>Staged I-MR</a:t>
            </a:r>
          </a:p>
          <a:p>
            <a:pPr lvl="1" eaLnBrk="1" hangingPunct="1">
              <a:buFontTx/>
              <a:buChar char="•"/>
            </a:pPr>
            <a:r>
              <a:rPr lang="en-US" altLang="en-US" dirty="0" smtClean="0">
                <a:cs typeface="Times New Roman" pitchFamily="18" charset="0"/>
              </a:rPr>
              <a:t>ANOVA or 2 Sample t-test </a:t>
            </a:r>
            <a:r>
              <a:rPr lang="en-US" altLang="en-US" u="sng" dirty="0" smtClean="0">
                <a:cs typeface="Times New Roman" pitchFamily="18" charset="0"/>
              </a:rPr>
              <a:t>and</a:t>
            </a:r>
            <a:r>
              <a:rPr lang="en-US" altLang="en-US" dirty="0" smtClean="0">
                <a:cs typeface="Times New Roman" pitchFamily="18" charset="0"/>
              </a:rPr>
              <a:t> an HOV test, to indicate a difference in both the means and variance?</a:t>
            </a:r>
          </a:p>
          <a:p>
            <a:pPr lvl="1" eaLnBrk="1" hangingPunct="1">
              <a:buFontTx/>
              <a:buChar char="•"/>
            </a:pPr>
            <a:r>
              <a:rPr lang="en-US" altLang="en-US" dirty="0" smtClean="0">
                <a:cs typeface="Times New Roman" pitchFamily="18" charset="0"/>
              </a:rPr>
              <a:t>Chi-square test to indicate a difference in counts?</a:t>
            </a:r>
          </a:p>
          <a:p>
            <a:pPr lvl="1" eaLnBrk="1" hangingPunct="1">
              <a:buFontTx/>
              <a:buChar char="•"/>
            </a:pPr>
            <a:r>
              <a:rPr lang="en-US" altLang="en-US" dirty="0" smtClean="0">
                <a:cs typeface="Times New Roman" pitchFamily="18" charset="0"/>
              </a:rPr>
              <a:t>Moods Median and HOV, to indicate a difference in both median and variance?  (for Stable Ops type projects where data is not normally distributed)</a:t>
            </a:r>
          </a:p>
          <a:p>
            <a:pPr lvl="1" eaLnBrk="1" hangingPunct="1">
              <a:buFontTx/>
              <a:buChar char="•"/>
            </a:pPr>
            <a:r>
              <a:rPr lang="en-US" altLang="en-US" dirty="0" smtClean="0">
                <a:cs typeface="Times New Roman" pitchFamily="18" charset="0"/>
              </a:rPr>
              <a:t>Any other applicable statistical test such as 2 proportions, paired t-test, etc. </a:t>
            </a:r>
          </a:p>
          <a:p>
            <a:pPr lvl="1" eaLnBrk="1" hangingPunct="1"/>
            <a:r>
              <a:rPr lang="en-US" altLang="en-US" dirty="0" smtClean="0">
                <a:cs typeface="Times New Roman" pitchFamily="18" charset="0"/>
              </a:rPr>
              <a:t>Note:  If the difference is obvious when using a graphical tool a statistical test is not necessary. </a:t>
            </a:r>
          </a:p>
          <a:p>
            <a:pPr eaLnBrk="1" hangingPunct="1">
              <a:lnSpc>
                <a:spcPct val="90000"/>
              </a:lnSpc>
              <a:buClr>
                <a:srgbClr val="004880"/>
              </a:buClr>
              <a:buFont typeface="GE Inspira Pitch" pitchFamily="34" charset="0"/>
              <a:buChar char="•"/>
            </a:pPr>
            <a:r>
              <a:rPr lang="en-US" altLang="en-US" dirty="0" smtClean="0">
                <a:solidFill>
                  <a:srgbClr val="1E4191"/>
                </a:solidFill>
                <a:latin typeface="GE Inspira Pitch" pitchFamily="34" charset="0"/>
              </a:rPr>
              <a:t>Statistically confirm that the capability of the new process is statistically different than the capability of the old process. </a:t>
            </a:r>
          </a:p>
          <a:p>
            <a:pPr eaLnBrk="1" hangingPunct="1">
              <a:lnSpc>
                <a:spcPct val="90000"/>
              </a:lnSpc>
              <a:buClr>
                <a:srgbClr val="004880"/>
              </a:buClr>
              <a:buFont typeface="GE Inspira Pitch" pitchFamily="34" charset="0"/>
              <a:buChar char="•"/>
            </a:pPr>
            <a:r>
              <a:rPr lang="en-US" altLang="en-US" dirty="0" smtClean="0">
                <a:solidFill>
                  <a:srgbClr val="1E4191"/>
                </a:solidFill>
                <a:latin typeface="GE Inspira Pitch" pitchFamily="34" charset="0"/>
              </a:rPr>
              <a:t>Statistically confirm that the new process is stable and sustainable. (I-MR)</a:t>
            </a:r>
          </a:p>
          <a:p>
            <a:pPr lvl="1" eaLnBrk="1" hangingPunct="1"/>
            <a:endParaRPr lang="en-US" altLang="en-US" dirty="0" smtClean="0">
              <a:cs typeface="Times New Roman" pitchFamily="18" charset="0"/>
            </a:endParaRPr>
          </a:p>
          <a:p>
            <a:pPr eaLnBrk="1" hangingPunct="1"/>
            <a:r>
              <a:rPr lang="en-US" altLang="en-US" b="1" dirty="0" smtClean="0">
                <a:cs typeface="Times New Roman" pitchFamily="18" charset="0"/>
              </a:rPr>
              <a:t>Improve tools to consider:</a:t>
            </a:r>
          </a:p>
          <a:p>
            <a:pPr eaLnBrk="1" hangingPunct="1"/>
            <a:r>
              <a:rPr lang="en-US" altLang="en-US" dirty="0" smtClean="0">
                <a:cs typeface="Times New Roman" pitchFamily="18" charset="0"/>
              </a:rPr>
              <a:t>ANOVA</a:t>
            </a:r>
          </a:p>
          <a:p>
            <a:pPr eaLnBrk="1" hangingPunct="1"/>
            <a:r>
              <a:rPr lang="en-US" altLang="en-US" dirty="0" smtClean="0">
                <a:cs typeface="Times New Roman" pitchFamily="18" charset="0"/>
              </a:rPr>
              <a:t>2 Sample t-test</a:t>
            </a:r>
          </a:p>
          <a:p>
            <a:pPr eaLnBrk="1" hangingPunct="1"/>
            <a:r>
              <a:rPr lang="en-US" altLang="en-US" dirty="0" smtClean="0">
                <a:cs typeface="Times New Roman" pitchFamily="18" charset="0"/>
              </a:rPr>
              <a:t>HOV</a:t>
            </a:r>
          </a:p>
          <a:p>
            <a:pPr eaLnBrk="1" hangingPunct="1"/>
            <a:r>
              <a:rPr lang="en-US" altLang="en-US" dirty="0" smtClean="0">
                <a:cs typeface="Times New Roman" pitchFamily="18" charset="0"/>
              </a:rPr>
              <a:t>Chi Square</a:t>
            </a:r>
          </a:p>
          <a:p>
            <a:pPr eaLnBrk="1" hangingPunct="1"/>
            <a:r>
              <a:rPr lang="en-US" altLang="en-US" dirty="0" smtClean="0">
                <a:cs typeface="Times New Roman" pitchFamily="18" charset="0"/>
              </a:rPr>
              <a:t>Moods median</a:t>
            </a:r>
          </a:p>
          <a:p>
            <a:pPr eaLnBrk="1" hangingPunct="1"/>
            <a:r>
              <a:rPr lang="en-US" altLang="en-US" dirty="0" smtClean="0">
                <a:cs typeface="Times New Roman" pitchFamily="18" charset="0"/>
              </a:rPr>
              <a:t>Paired t-test</a:t>
            </a:r>
          </a:p>
          <a:p>
            <a:pPr eaLnBrk="1" hangingPunct="1"/>
            <a:r>
              <a:rPr lang="en-US" altLang="en-US" dirty="0" smtClean="0">
                <a:cs typeface="Times New Roman" pitchFamily="18" charset="0"/>
              </a:rPr>
              <a:t>2 Proportions</a:t>
            </a:r>
          </a:p>
          <a:p>
            <a:pPr eaLnBrk="1" hangingPunct="1"/>
            <a:endParaRPr lang="en-US" altLang="en-US" dirty="0" smtClean="0"/>
          </a:p>
        </p:txBody>
      </p:sp>
      <p:sp>
        <p:nvSpPr>
          <p:cNvPr id="2" name="Date Placeholder 1"/>
          <p:cNvSpPr>
            <a:spLocks noGrp="1"/>
          </p:cNvSpPr>
          <p:nvPr>
            <p:ph type="dt" idx="10"/>
          </p:nvPr>
        </p:nvSpPr>
        <p:spPr/>
        <p:txBody>
          <a:bodyPr/>
          <a:lstStyle/>
          <a:p>
            <a:pPr>
              <a:defRPr/>
            </a:pPr>
            <a:fld id="{68C38E5C-430A-40C1-BFBF-2E7872BBEB17}" type="datetime1">
              <a:rPr lang="en-US" smtClean="0"/>
              <a:t>4/28/20</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p:spPr>
        <p:txBody>
          <a:bodyPr/>
          <a:lstStyle>
            <a:lvl1pPr defTabSz="931863">
              <a:defRPr sz="3200">
                <a:solidFill>
                  <a:schemeClr val="tx1"/>
                </a:solidFill>
                <a:latin typeface="GE Inspira" pitchFamily="34" charset="0"/>
              </a:defRPr>
            </a:lvl1pPr>
            <a:lvl2pPr marL="742950" indent="-285750" defTabSz="931863">
              <a:defRPr sz="3200">
                <a:solidFill>
                  <a:schemeClr val="tx1"/>
                </a:solidFill>
                <a:latin typeface="GE Inspira" pitchFamily="34" charset="0"/>
              </a:defRPr>
            </a:lvl2pPr>
            <a:lvl3pPr marL="1143000" indent="-228600" defTabSz="931863">
              <a:defRPr sz="3200">
                <a:solidFill>
                  <a:schemeClr val="tx1"/>
                </a:solidFill>
                <a:latin typeface="GE Inspira" pitchFamily="34" charset="0"/>
              </a:defRPr>
            </a:lvl3pPr>
            <a:lvl4pPr marL="1600200" indent="-228600" defTabSz="931863">
              <a:defRPr sz="3200">
                <a:solidFill>
                  <a:schemeClr val="tx1"/>
                </a:solidFill>
                <a:latin typeface="GE Inspira" pitchFamily="34" charset="0"/>
              </a:defRPr>
            </a:lvl4pPr>
            <a:lvl5pPr marL="2057400" indent="-228600" defTabSz="931863">
              <a:defRPr sz="3200">
                <a:solidFill>
                  <a:schemeClr val="tx1"/>
                </a:solidFill>
                <a:latin typeface="GE Inspira" pitchFamily="34" charset="0"/>
              </a:defRPr>
            </a:lvl5pPr>
            <a:lvl6pPr marL="2514600" indent="-228600" defTabSz="931863" eaLnBrk="0" fontAlgn="base" hangingPunct="0">
              <a:spcBef>
                <a:spcPct val="0"/>
              </a:spcBef>
              <a:spcAft>
                <a:spcPct val="0"/>
              </a:spcAft>
              <a:defRPr sz="3200">
                <a:solidFill>
                  <a:schemeClr val="tx1"/>
                </a:solidFill>
                <a:latin typeface="GE Inspira" pitchFamily="34" charset="0"/>
              </a:defRPr>
            </a:lvl6pPr>
            <a:lvl7pPr marL="2971800" indent="-228600" defTabSz="931863" eaLnBrk="0" fontAlgn="base" hangingPunct="0">
              <a:spcBef>
                <a:spcPct val="0"/>
              </a:spcBef>
              <a:spcAft>
                <a:spcPct val="0"/>
              </a:spcAft>
              <a:defRPr sz="3200">
                <a:solidFill>
                  <a:schemeClr val="tx1"/>
                </a:solidFill>
                <a:latin typeface="GE Inspira" pitchFamily="34" charset="0"/>
              </a:defRPr>
            </a:lvl7pPr>
            <a:lvl8pPr marL="3429000" indent="-228600" defTabSz="931863" eaLnBrk="0" fontAlgn="base" hangingPunct="0">
              <a:spcBef>
                <a:spcPct val="0"/>
              </a:spcBef>
              <a:spcAft>
                <a:spcPct val="0"/>
              </a:spcAft>
              <a:defRPr sz="3200">
                <a:solidFill>
                  <a:schemeClr val="tx1"/>
                </a:solidFill>
                <a:latin typeface="GE Inspira" pitchFamily="34" charset="0"/>
              </a:defRPr>
            </a:lvl8pPr>
            <a:lvl9pPr marL="3886200" indent="-228600" defTabSz="931863" eaLnBrk="0" fontAlgn="base" hangingPunct="0">
              <a:spcBef>
                <a:spcPct val="0"/>
              </a:spcBef>
              <a:spcAft>
                <a:spcPct val="0"/>
              </a:spcAft>
              <a:defRPr sz="3200">
                <a:solidFill>
                  <a:schemeClr val="tx1"/>
                </a:solidFill>
                <a:latin typeface="GE Inspira" pitchFamily="34" charset="0"/>
              </a:defRPr>
            </a:lvl9pPr>
          </a:lstStyle>
          <a:p>
            <a:fld id="{FA44FBA2-59C9-4F3E-87FD-12A099B5739D}" type="slidenum">
              <a:rPr lang="en-US" altLang="en-US" sz="1300" smtClean="0">
                <a:solidFill>
                  <a:srgbClr val="4157AD"/>
                </a:solidFill>
              </a:rPr>
              <a:pPr/>
              <a:t>12</a:t>
            </a:fld>
            <a:endParaRPr lang="en-US" altLang="en-US" sz="1300" smtClean="0">
              <a:solidFill>
                <a:srgbClr val="4157AD"/>
              </a:solidFill>
            </a:endParaRPr>
          </a:p>
        </p:txBody>
      </p:sp>
      <p:sp>
        <p:nvSpPr>
          <p:cNvPr id="3174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p:txBody>
          <a:bodyPr/>
          <a:lstStyle/>
          <a:p>
            <a:pPr eaLnBrk="1" hangingPunct="1">
              <a:defRPr/>
            </a:pPr>
            <a:r>
              <a:rPr lang="en-US" b="1" dirty="0" smtClean="0">
                <a:cs typeface="Times New Roman" pitchFamily="18" charset="0"/>
              </a:rPr>
              <a:t>9.</a:t>
            </a:r>
            <a:r>
              <a:rPr lang="en-US" b="1" dirty="0" smtClean="0">
                <a:latin typeface="Times New Roman" pitchFamily="18" charset="0"/>
                <a:cs typeface="Times New Roman" pitchFamily="18" charset="0"/>
              </a:rPr>
              <a:t> </a:t>
            </a:r>
            <a:r>
              <a:rPr lang="en-US" b="1" dirty="0" smtClean="0"/>
              <a:t>What can be done to ensure the improvement will last?</a:t>
            </a:r>
          </a:p>
          <a:p>
            <a:pPr eaLnBrk="1" hangingPunct="1">
              <a:buFontTx/>
              <a:buChar char="•"/>
              <a:defRPr/>
            </a:pPr>
            <a:r>
              <a:rPr lang="en-US" dirty="0" smtClean="0">
                <a:cs typeface="Times New Roman" pitchFamily="18" charset="0"/>
              </a:rPr>
              <a:t>Has a  risk assessment been conducted on the control plan?</a:t>
            </a:r>
          </a:p>
          <a:p>
            <a:pPr eaLnBrk="1" hangingPunct="1">
              <a:buFontTx/>
              <a:buChar char="•"/>
              <a:defRPr/>
            </a:pPr>
            <a:r>
              <a:rPr lang="en-US" dirty="0" smtClean="0">
                <a:cs typeface="Times New Roman" pitchFamily="18" charset="0"/>
              </a:rPr>
              <a:t>One of the following is required:</a:t>
            </a:r>
          </a:p>
          <a:p>
            <a:pPr lvl="1" eaLnBrk="1" hangingPunct="1">
              <a:buFontTx/>
              <a:buChar char="•"/>
              <a:defRPr/>
            </a:pPr>
            <a:r>
              <a:rPr lang="en-US" dirty="0" smtClean="0">
                <a:cs typeface="Times New Roman" pitchFamily="18" charset="0"/>
              </a:rPr>
              <a:t>The process is being monitored and the following is specified:</a:t>
            </a:r>
          </a:p>
          <a:p>
            <a:pPr lvl="2" eaLnBrk="1" hangingPunct="1">
              <a:buFontTx/>
              <a:buChar char="•"/>
              <a:defRPr/>
            </a:pPr>
            <a:r>
              <a:rPr lang="en-US" dirty="0" smtClean="0">
                <a:cs typeface="Times New Roman" pitchFamily="18" charset="0"/>
              </a:rPr>
              <a:t>A control limit has been established indicating when action is required.</a:t>
            </a:r>
          </a:p>
          <a:p>
            <a:pPr lvl="2" eaLnBrk="1" hangingPunct="1">
              <a:buFontTx/>
              <a:buChar char="•"/>
              <a:defRPr/>
            </a:pPr>
            <a:r>
              <a:rPr lang="en-US" dirty="0" smtClean="0">
                <a:cs typeface="Times New Roman" pitchFamily="18" charset="0"/>
              </a:rPr>
              <a:t>The person or function required to take action has been identified.</a:t>
            </a:r>
          </a:p>
          <a:p>
            <a:pPr lvl="2" eaLnBrk="1" hangingPunct="1">
              <a:buFontTx/>
              <a:buChar char="•"/>
              <a:defRPr/>
            </a:pPr>
            <a:r>
              <a:rPr lang="en-US" dirty="0" smtClean="0">
                <a:cs typeface="Times New Roman" pitchFamily="18" charset="0"/>
              </a:rPr>
              <a:t>A formal feedback loop has been established indicating the effectiveness of any corrective actions taken.</a:t>
            </a:r>
          </a:p>
          <a:p>
            <a:pPr lvl="2" eaLnBrk="1" hangingPunct="1">
              <a:buFontTx/>
              <a:buChar char="•"/>
              <a:defRPr/>
            </a:pPr>
            <a:r>
              <a:rPr lang="en-US" dirty="0" smtClean="0">
                <a:cs typeface="Times New Roman" pitchFamily="18" charset="0"/>
              </a:rPr>
              <a:t>The project Y and Vital Few X’s (where applicable) are monitored.</a:t>
            </a:r>
          </a:p>
          <a:p>
            <a:pPr lvl="2" eaLnBrk="1" hangingPunct="1">
              <a:buFontTx/>
              <a:buChar char="•"/>
              <a:defRPr/>
            </a:pPr>
            <a:r>
              <a:rPr lang="en-US" dirty="0" smtClean="0">
                <a:cs typeface="Times New Roman" pitchFamily="18" charset="0"/>
              </a:rPr>
              <a:t>Monitoring frequency is specified.  </a:t>
            </a:r>
          </a:p>
          <a:p>
            <a:pPr lvl="1" eaLnBrk="1" hangingPunct="1">
              <a:buFontTx/>
              <a:buChar char="•"/>
              <a:defRPr/>
            </a:pPr>
            <a:r>
              <a:rPr lang="en-US" dirty="0" smtClean="0">
                <a:cs typeface="Times New Roman" pitchFamily="18" charset="0"/>
              </a:rPr>
              <a:t>Process is not monitored and adequate justification is provided.  i.e. error-proofing, digitized process, etc. </a:t>
            </a:r>
          </a:p>
          <a:p>
            <a:pPr eaLnBrk="1" hangingPunct="1">
              <a:lnSpc>
                <a:spcPct val="90000"/>
              </a:lnSpc>
              <a:buClr>
                <a:srgbClr val="004880"/>
              </a:buClr>
              <a:buFont typeface="GE Inspira Pitch" pitchFamily="34" charset="0"/>
              <a:buChar char="•"/>
              <a:defRPr/>
            </a:pPr>
            <a:r>
              <a:rPr lang="en-US" sz="2800" dirty="0" smtClean="0">
                <a:solidFill>
                  <a:srgbClr val="1E4191"/>
                </a:solidFill>
                <a:latin typeface="GE Inspira Pitch" pitchFamily="34" charset="0"/>
              </a:rPr>
              <a:t>Identify and implement controls to ensure improvements stay in place </a:t>
            </a:r>
          </a:p>
          <a:p>
            <a:pPr eaLnBrk="1" hangingPunct="1">
              <a:lnSpc>
                <a:spcPct val="90000"/>
              </a:lnSpc>
              <a:buClr>
                <a:srgbClr val="004880"/>
              </a:buClr>
              <a:buFont typeface="GE Inspira Pitch" pitchFamily="34" charset="0"/>
              <a:buChar char="•"/>
              <a:defRPr/>
            </a:pPr>
            <a:r>
              <a:rPr lang="en-US" sz="2800" dirty="0" smtClean="0">
                <a:solidFill>
                  <a:srgbClr val="1E4191"/>
                </a:solidFill>
                <a:latin typeface="GE Inspira Pitch" pitchFamily="34" charset="0"/>
              </a:rPr>
              <a:t>Monitor and control variation</a:t>
            </a:r>
          </a:p>
          <a:p>
            <a:pPr eaLnBrk="1" hangingPunct="1">
              <a:lnSpc>
                <a:spcPct val="90000"/>
              </a:lnSpc>
              <a:buClr>
                <a:srgbClr val="004880"/>
              </a:buClr>
              <a:buFont typeface="GE Inspira Pitch" pitchFamily="34" charset="0"/>
              <a:buChar char="•"/>
              <a:defRPr/>
            </a:pPr>
            <a:r>
              <a:rPr lang="en-US" sz="2800" dirty="0" smtClean="0">
                <a:solidFill>
                  <a:srgbClr val="1E4191"/>
                </a:solidFill>
                <a:latin typeface="GE Inspira Pitch" pitchFamily="34" charset="0"/>
              </a:rPr>
              <a:t>Establish transition plan for maintaining control and review with the Leadership team/Stakeholders</a:t>
            </a:r>
          </a:p>
          <a:p>
            <a:pPr eaLnBrk="1" hangingPunct="1">
              <a:defRPr/>
            </a:pPr>
            <a:endParaRPr lang="en-US" dirty="0" smtClean="0">
              <a:cs typeface="Times New Roman" pitchFamily="18" charset="0"/>
            </a:endParaRPr>
          </a:p>
          <a:p>
            <a:pPr eaLnBrk="1" hangingPunct="1">
              <a:defRPr/>
            </a:pPr>
            <a:r>
              <a:rPr lang="en-US" b="1" dirty="0" smtClean="0">
                <a:cs typeface="Times New Roman" pitchFamily="18" charset="0"/>
              </a:rPr>
              <a:t>Control tools to consider:</a:t>
            </a:r>
          </a:p>
          <a:p>
            <a:pPr marL="234950" indent="-234950">
              <a:buFont typeface="Arial"/>
              <a:buChar char="•"/>
              <a:defRPr/>
            </a:pPr>
            <a:r>
              <a:rPr lang="en-US" dirty="0" smtClean="0"/>
              <a:t>Stakeholder Analysis</a:t>
            </a:r>
          </a:p>
          <a:p>
            <a:pPr marL="234950" indent="-234950">
              <a:buFont typeface="Arial"/>
              <a:buChar char="•"/>
              <a:defRPr/>
            </a:pPr>
            <a:r>
              <a:rPr lang="en-US" dirty="0" smtClean="0"/>
              <a:t>Procedure Self Audit</a:t>
            </a:r>
          </a:p>
          <a:p>
            <a:pPr marL="234950" indent="-234950">
              <a:buFont typeface="Arial"/>
              <a:buChar char="•"/>
              <a:defRPr/>
            </a:pPr>
            <a:r>
              <a:rPr lang="en-US" dirty="0" smtClean="0"/>
              <a:t>Checklist</a:t>
            </a:r>
          </a:p>
          <a:p>
            <a:pPr marL="234950" indent="-234950">
              <a:buFont typeface="Arial"/>
              <a:buChar char="•"/>
              <a:defRPr/>
            </a:pPr>
            <a:r>
              <a:rPr lang="en-US" dirty="0" smtClean="0"/>
              <a:t>Error Proofing</a:t>
            </a:r>
          </a:p>
          <a:p>
            <a:pPr marL="234950" indent="-234950">
              <a:buFont typeface="Arial"/>
              <a:buChar char="•"/>
              <a:defRPr/>
            </a:pPr>
            <a:r>
              <a:rPr lang="en-US" dirty="0" smtClean="0"/>
              <a:t>Risk Management</a:t>
            </a:r>
          </a:p>
          <a:p>
            <a:pPr marL="234950" indent="-234950">
              <a:buFont typeface="Arial"/>
              <a:buChar char="•"/>
              <a:defRPr/>
            </a:pPr>
            <a:r>
              <a:rPr lang="en-US" dirty="0" smtClean="0"/>
              <a:t>Probability and Impact </a:t>
            </a:r>
          </a:p>
          <a:p>
            <a:pPr marL="234950" indent="-234950">
              <a:buFont typeface="Arial"/>
              <a:buChar char="•"/>
              <a:defRPr/>
            </a:pPr>
            <a:r>
              <a:rPr lang="en-US" dirty="0" smtClean="0"/>
              <a:t>Process Control Plan</a:t>
            </a:r>
          </a:p>
          <a:p>
            <a:pPr marL="234950" indent="-234950">
              <a:buFont typeface="Arial"/>
              <a:buChar char="•"/>
              <a:defRPr/>
            </a:pPr>
            <a:r>
              <a:rPr lang="en-US" dirty="0" smtClean="0"/>
              <a:t>Communication Plan</a:t>
            </a:r>
          </a:p>
          <a:p>
            <a:pPr marL="234950" indent="-234950">
              <a:buFont typeface="Arial"/>
              <a:buChar char="•"/>
              <a:defRPr/>
            </a:pPr>
            <a:r>
              <a:rPr lang="en-US" dirty="0" smtClean="0"/>
              <a:t>Rewards and Measures Assessment</a:t>
            </a:r>
          </a:p>
          <a:p>
            <a:pPr eaLnBrk="1" hangingPunct="1">
              <a:defRPr/>
            </a:pPr>
            <a:endParaRPr lang="en-US" dirty="0" smtClean="0">
              <a:cs typeface="Times New Roman" pitchFamily="18" charset="0"/>
            </a:endParaRPr>
          </a:p>
        </p:txBody>
      </p:sp>
      <p:sp>
        <p:nvSpPr>
          <p:cNvPr id="2" name="Date Placeholder 1"/>
          <p:cNvSpPr>
            <a:spLocks noGrp="1"/>
          </p:cNvSpPr>
          <p:nvPr>
            <p:ph type="dt" idx="10"/>
          </p:nvPr>
        </p:nvSpPr>
        <p:spPr/>
        <p:txBody>
          <a:bodyPr/>
          <a:lstStyle/>
          <a:p>
            <a:pPr>
              <a:defRPr/>
            </a:pPr>
            <a:fld id="{A711ABC3-2485-4A53-BD74-701CE109132A}" type="datetime1">
              <a:rPr lang="en-US" smtClean="0"/>
              <a:t>4/28/20</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p:spPr>
        <p:txBody>
          <a:bodyPr/>
          <a:lstStyle>
            <a:lvl1pPr defTabSz="931863">
              <a:defRPr sz="3200">
                <a:solidFill>
                  <a:schemeClr val="tx1"/>
                </a:solidFill>
                <a:latin typeface="GE Inspira" pitchFamily="34" charset="0"/>
              </a:defRPr>
            </a:lvl1pPr>
            <a:lvl2pPr marL="742950" indent="-285750" defTabSz="931863">
              <a:defRPr sz="3200">
                <a:solidFill>
                  <a:schemeClr val="tx1"/>
                </a:solidFill>
                <a:latin typeface="GE Inspira" pitchFamily="34" charset="0"/>
              </a:defRPr>
            </a:lvl2pPr>
            <a:lvl3pPr marL="1143000" indent="-228600" defTabSz="931863">
              <a:defRPr sz="3200">
                <a:solidFill>
                  <a:schemeClr val="tx1"/>
                </a:solidFill>
                <a:latin typeface="GE Inspira" pitchFamily="34" charset="0"/>
              </a:defRPr>
            </a:lvl3pPr>
            <a:lvl4pPr marL="1600200" indent="-228600" defTabSz="931863">
              <a:defRPr sz="3200">
                <a:solidFill>
                  <a:schemeClr val="tx1"/>
                </a:solidFill>
                <a:latin typeface="GE Inspira" pitchFamily="34" charset="0"/>
              </a:defRPr>
            </a:lvl4pPr>
            <a:lvl5pPr marL="2057400" indent="-228600" defTabSz="931863">
              <a:defRPr sz="3200">
                <a:solidFill>
                  <a:schemeClr val="tx1"/>
                </a:solidFill>
                <a:latin typeface="GE Inspira" pitchFamily="34" charset="0"/>
              </a:defRPr>
            </a:lvl5pPr>
            <a:lvl6pPr marL="2514600" indent="-228600" defTabSz="931863" eaLnBrk="0" fontAlgn="base" hangingPunct="0">
              <a:spcBef>
                <a:spcPct val="0"/>
              </a:spcBef>
              <a:spcAft>
                <a:spcPct val="0"/>
              </a:spcAft>
              <a:defRPr sz="3200">
                <a:solidFill>
                  <a:schemeClr val="tx1"/>
                </a:solidFill>
                <a:latin typeface="GE Inspira" pitchFamily="34" charset="0"/>
              </a:defRPr>
            </a:lvl6pPr>
            <a:lvl7pPr marL="2971800" indent="-228600" defTabSz="931863" eaLnBrk="0" fontAlgn="base" hangingPunct="0">
              <a:spcBef>
                <a:spcPct val="0"/>
              </a:spcBef>
              <a:spcAft>
                <a:spcPct val="0"/>
              </a:spcAft>
              <a:defRPr sz="3200">
                <a:solidFill>
                  <a:schemeClr val="tx1"/>
                </a:solidFill>
                <a:latin typeface="GE Inspira" pitchFamily="34" charset="0"/>
              </a:defRPr>
            </a:lvl7pPr>
            <a:lvl8pPr marL="3429000" indent="-228600" defTabSz="931863" eaLnBrk="0" fontAlgn="base" hangingPunct="0">
              <a:spcBef>
                <a:spcPct val="0"/>
              </a:spcBef>
              <a:spcAft>
                <a:spcPct val="0"/>
              </a:spcAft>
              <a:defRPr sz="3200">
                <a:solidFill>
                  <a:schemeClr val="tx1"/>
                </a:solidFill>
                <a:latin typeface="GE Inspira" pitchFamily="34" charset="0"/>
              </a:defRPr>
            </a:lvl8pPr>
            <a:lvl9pPr marL="3886200" indent="-228600" defTabSz="931863" eaLnBrk="0" fontAlgn="base" hangingPunct="0">
              <a:spcBef>
                <a:spcPct val="0"/>
              </a:spcBef>
              <a:spcAft>
                <a:spcPct val="0"/>
              </a:spcAft>
              <a:defRPr sz="3200">
                <a:solidFill>
                  <a:schemeClr val="tx1"/>
                </a:solidFill>
                <a:latin typeface="GE Inspira" pitchFamily="34" charset="0"/>
              </a:defRPr>
            </a:lvl9pPr>
          </a:lstStyle>
          <a:p>
            <a:fld id="{0185D83E-8B5D-46B4-83C2-40637B75F73C}" type="slidenum">
              <a:rPr lang="en-US" altLang="en-US" sz="1300" smtClean="0">
                <a:solidFill>
                  <a:srgbClr val="4157AD"/>
                </a:solidFill>
              </a:rPr>
              <a:pPr/>
              <a:t>13</a:t>
            </a:fld>
            <a:endParaRPr lang="en-US" altLang="en-US" sz="1300" smtClean="0">
              <a:solidFill>
                <a:srgbClr val="4157AD"/>
              </a:solidFill>
            </a:endParaRPr>
          </a:p>
        </p:txBody>
      </p:sp>
      <p:sp>
        <p:nvSpPr>
          <p:cNvPr id="32771"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p:txBody>
          <a:bodyPr/>
          <a:lstStyle/>
          <a:p>
            <a:pPr eaLnBrk="1" hangingPunct="1">
              <a:defRPr/>
            </a:pPr>
            <a:r>
              <a:rPr lang="en-US" b="1" dirty="0" smtClean="0">
                <a:cs typeface="Times New Roman" pitchFamily="18" charset="0"/>
              </a:rPr>
              <a:t>10. How were the project improvement and benefits documented in the system?</a:t>
            </a:r>
          </a:p>
          <a:p>
            <a:pPr eaLnBrk="1" hangingPunct="1">
              <a:lnSpc>
                <a:spcPct val="90000"/>
              </a:lnSpc>
              <a:buClr>
                <a:srgbClr val="004880"/>
              </a:buClr>
              <a:buFont typeface="GE Inspira Pitch" pitchFamily="34" charset="0"/>
              <a:buChar char="•"/>
              <a:defRPr/>
            </a:pPr>
            <a:r>
              <a:rPr lang="en-US" sz="2800" dirty="0" smtClean="0">
                <a:solidFill>
                  <a:srgbClr val="1E4191"/>
                </a:solidFill>
                <a:latin typeface="GE Inspira Pitch" pitchFamily="34" charset="0"/>
              </a:rPr>
              <a:t>Finalize the project savings</a:t>
            </a:r>
          </a:p>
          <a:p>
            <a:pPr eaLnBrk="1" hangingPunct="1">
              <a:lnSpc>
                <a:spcPct val="90000"/>
              </a:lnSpc>
              <a:buClr>
                <a:srgbClr val="004880"/>
              </a:buClr>
              <a:buFont typeface="GE Inspira Pitch" pitchFamily="34" charset="0"/>
              <a:buChar char="•"/>
              <a:defRPr/>
            </a:pPr>
            <a:r>
              <a:rPr lang="en-US" sz="2800" dirty="0" smtClean="0">
                <a:solidFill>
                  <a:srgbClr val="1E4191"/>
                </a:solidFill>
                <a:latin typeface="GE Inspira Pitch" pitchFamily="34" charset="0"/>
              </a:rPr>
              <a:t>Document the project results, lessons learned and best practices</a:t>
            </a:r>
          </a:p>
          <a:p>
            <a:pPr eaLnBrk="1" hangingPunct="1">
              <a:lnSpc>
                <a:spcPct val="90000"/>
              </a:lnSpc>
              <a:buClr>
                <a:srgbClr val="004880"/>
              </a:buClr>
              <a:buFont typeface="GE Inspira Pitch" pitchFamily="34" charset="0"/>
              <a:buChar char="•"/>
              <a:defRPr/>
            </a:pPr>
            <a:r>
              <a:rPr lang="en-US" sz="2800" dirty="0" smtClean="0">
                <a:solidFill>
                  <a:srgbClr val="1E4191"/>
                </a:solidFill>
                <a:latin typeface="GE Inspira Pitch" pitchFamily="34" charset="0"/>
              </a:rPr>
              <a:t>Document in APT, Aviation Project Tracking tool</a:t>
            </a:r>
          </a:p>
          <a:p>
            <a:pPr eaLnBrk="1" hangingPunct="1">
              <a:defRPr/>
            </a:pPr>
            <a:endParaRPr lang="fr-FR" b="1" dirty="0" smtClean="0">
              <a:cs typeface="Times New Roman" pitchFamily="18" charset="0"/>
            </a:endParaRPr>
          </a:p>
          <a:p>
            <a:pPr eaLnBrk="1" hangingPunct="1">
              <a:defRPr/>
            </a:pPr>
            <a:r>
              <a:rPr lang="fr-FR" b="1" dirty="0" err="1" smtClean="0">
                <a:cs typeface="Times New Roman" pitchFamily="18" charset="0"/>
              </a:rPr>
              <a:t>What</a:t>
            </a:r>
            <a:r>
              <a:rPr lang="fr-FR" b="1" dirty="0" smtClean="0">
                <a:cs typeface="Times New Roman" pitchFamily="18" charset="0"/>
              </a:rPr>
              <a:t> </a:t>
            </a:r>
            <a:r>
              <a:rPr lang="fr-FR" b="1" dirty="0" err="1" smtClean="0">
                <a:cs typeface="Times New Roman" pitchFamily="18" charset="0"/>
              </a:rPr>
              <a:t>is</a:t>
            </a:r>
            <a:r>
              <a:rPr lang="fr-FR" b="1" dirty="0" smtClean="0">
                <a:cs typeface="Times New Roman" pitchFamily="18" charset="0"/>
              </a:rPr>
              <a:t> the </a:t>
            </a:r>
            <a:r>
              <a:rPr lang="fr-FR" b="1" dirty="0" err="1" smtClean="0">
                <a:cs typeface="Times New Roman" pitchFamily="18" charset="0"/>
              </a:rPr>
              <a:t>financial</a:t>
            </a:r>
            <a:r>
              <a:rPr lang="fr-FR" b="1" dirty="0" smtClean="0">
                <a:cs typeface="Times New Roman" pitchFamily="18" charset="0"/>
              </a:rPr>
              <a:t> impact of </a:t>
            </a:r>
            <a:r>
              <a:rPr lang="fr-FR" b="1" dirty="0" err="1" smtClean="0">
                <a:cs typeface="Times New Roman" pitchFamily="18" charset="0"/>
              </a:rPr>
              <a:t>your</a:t>
            </a:r>
            <a:r>
              <a:rPr lang="fr-FR" b="1" dirty="0" smtClean="0">
                <a:cs typeface="Times New Roman" pitchFamily="18" charset="0"/>
              </a:rPr>
              <a:t> </a:t>
            </a:r>
            <a:r>
              <a:rPr lang="fr-FR" b="1" dirty="0" err="1" smtClean="0">
                <a:cs typeface="Times New Roman" pitchFamily="18" charset="0"/>
              </a:rPr>
              <a:t>project</a:t>
            </a:r>
            <a:r>
              <a:rPr lang="fr-FR" b="1" dirty="0" smtClean="0">
                <a:cs typeface="Times New Roman" pitchFamily="18" charset="0"/>
              </a:rPr>
              <a:t>?	</a:t>
            </a:r>
            <a:endParaRPr lang="en-US" b="1" dirty="0" smtClean="0">
              <a:cs typeface="Times New Roman" pitchFamily="18" charset="0"/>
            </a:endParaRPr>
          </a:p>
          <a:p>
            <a:pPr marL="220690" indent="-220690" eaLnBrk="1" hangingPunct="1">
              <a:buFontTx/>
              <a:buChar char="•"/>
              <a:defRPr/>
            </a:pPr>
            <a:r>
              <a:rPr lang="en-US" dirty="0" smtClean="0">
                <a:cs typeface="Times New Roman" pitchFamily="18" charset="0"/>
              </a:rPr>
              <a:t>Does your project </a:t>
            </a:r>
            <a:r>
              <a:rPr lang="fr-FR" dirty="0" smtClean="0">
                <a:cs typeface="Times New Roman" pitchFamily="18" charset="0"/>
              </a:rPr>
              <a:t>have </a:t>
            </a:r>
            <a:r>
              <a:rPr lang="en-US" dirty="0" smtClean="0">
                <a:cs typeface="Times New Roman" pitchFamily="18" charset="0"/>
              </a:rPr>
              <a:t>any Savings </a:t>
            </a:r>
            <a:r>
              <a:rPr lang="fr-FR" dirty="0" smtClean="0">
                <a:cs typeface="Times New Roman" pitchFamily="18" charset="0"/>
              </a:rPr>
              <a:t>?</a:t>
            </a:r>
            <a:endParaRPr lang="en-US" dirty="0" smtClean="0">
              <a:cs typeface="Times New Roman" pitchFamily="18" charset="0"/>
            </a:endParaRPr>
          </a:p>
          <a:p>
            <a:pPr marL="220690" indent="-220690" eaLnBrk="1" hangingPunct="1">
              <a:buFontTx/>
              <a:buChar char="•"/>
              <a:defRPr/>
            </a:pPr>
            <a:r>
              <a:rPr lang="fr-FR" dirty="0" smtClean="0">
                <a:cs typeface="Times New Roman" pitchFamily="18" charset="0"/>
              </a:rPr>
              <a:t>If </a:t>
            </a:r>
            <a:r>
              <a:rPr lang="en-US" dirty="0" smtClean="0">
                <a:cs typeface="Times New Roman" pitchFamily="18" charset="0"/>
              </a:rPr>
              <a:t>your answer is yes</a:t>
            </a:r>
            <a:r>
              <a:rPr lang="fr-FR" dirty="0" smtClean="0">
                <a:cs typeface="Times New Roman" pitchFamily="18" charset="0"/>
              </a:rPr>
              <a:t>, are </a:t>
            </a:r>
            <a:r>
              <a:rPr lang="en-US" dirty="0" smtClean="0">
                <a:cs typeface="Times New Roman" pitchFamily="18" charset="0"/>
              </a:rPr>
              <a:t>your  savings </a:t>
            </a:r>
            <a:r>
              <a:rPr lang="fr-FR" dirty="0" smtClean="0">
                <a:cs typeface="Times New Roman" pitchFamily="18" charset="0"/>
              </a:rPr>
              <a:t>Direct, Indirect, </a:t>
            </a:r>
            <a:r>
              <a:rPr lang="en-US" dirty="0" smtClean="0">
                <a:cs typeface="Times New Roman" pitchFamily="18" charset="0"/>
              </a:rPr>
              <a:t>Cost Avoidance </a:t>
            </a:r>
            <a:r>
              <a:rPr lang="fr-FR" dirty="0" smtClean="0">
                <a:cs typeface="Times New Roman" pitchFamily="18" charset="0"/>
              </a:rPr>
              <a:t>or </a:t>
            </a:r>
            <a:r>
              <a:rPr lang="en-US" dirty="0" smtClean="0">
                <a:cs typeface="Times New Roman" pitchFamily="18" charset="0"/>
              </a:rPr>
              <a:t>Working</a:t>
            </a:r>
            <a:r>
              <a:rPr lang="fr-FR" dirty="0" smtClean="0">
                <a:cs typeface="Times New Roman" pitchFamily="18" charset="0"/>
              </a:rPr>
              <a:t> Capital ?</a:t>
            </a:r>
            <a:endParaRPr lang="en-US" dirty="0" smtClean="0">
              <a:cs typeface="Times New Roman" pitchFamily="18" charset="0"/>
            </a:endParaRPr>
          </a:p>
          <a:p>
            <a:pPr marL="220690" indent="-220690" eaLnBrk="1" hangingPunct="1">
              <a:buFontTx/>
              <a:buChar char="•"/>
              <a:defRPr/>
            </a:pPr>
            <a:r>
              <a:rPr lang="fr-FR" dirty="0" err="1" smtClean="0">
                <a:cs typeface="Times New Roman" pitchFamily="18" charset="0"/>
              </a:rPr>
              <a:t>What</a:t>
            </a:r>
            <a:r>
              <a:rPr lang="fr-FR" dirty="0" smtClean="0">
                <a:cs typeface="Times New Roman" pitchFamily="18" charset="0"/>
              </a:rPr>
              <a:t> </a:t>
            </a:r>
            <a:r>
              <a:rPr lang="en-US" dirty="0" smtClean="0">
                <a:cs typeface="Times New Roman" pitchFamily="18" charset="0"/>
              </a:rPr>
              <a:t>is</a:t>
            </a:r>
            <a:r>
              <a:rPr lang="fr-FR" dirty="0" smtClean="0">
                <a:cs typeface="Times New Roman" pitchFamily="18" charset="0"/>
              </a:rPr>
              <a:t> </a:t>
            </a:r>
            <a:r>
              <a:rPr lang="en-US" dirty="0" smtClean="0">
                <a:cs typeface="Times New Roman" pitchFamily="18" charset="0"/>
              </a:rPr>
              <a:t>the amount </a:t>
            </a:r>
            <a:r>
              <a:rPr lang="fr-FR" dirty="0" smtClean="0">
                <a:cs typeface="Times New Roman" pitchFamily="18" charset="0"/>
              </a:rPr>
              <a:t>of </a:t>
            </a:r>
            <a:r>
              <a:rPr lang="en-US" dirty="0" smtClean="0">
                <a:cs typeface="Times New Roman" pitchFamily="18" charset="0"/>
              </a:rPr>
              <a:t>the savings </a:t>
            </a:r>
            <a:r>
              <a:rPr lang="fr-FR" dirty="0" smtClean="0">
                <a:cs typeface="Times New Roman" pitchFamily="18" charset="0"/>
              </a:rPr>
              <a:t>?</a:t>
            </a:r>
            <a:endParaRPr lang="en-US" dirty="0" smtClean="0">
              <a:cs typeface="Times New Roman" pitchFamily="18" charset="0"/>
            </a:endParaRPr>
          </a:p>
          <a:p>
            <a:pPr marL="220690" indent="-220690" eaLnBrk="1" hangingPunct="1">
              <a:buFontTx/>
              <a:buChar char="•"/>
              <a:defRPr/>
            </a:pPr>
            <a:r>
              <a:rPr lang="fr-FR" dirty="0" smtClean="0">
                <a:cs typeface="Times New Roman" pitchFamily="18" charset="0"/>
              </a:rPr>
              <a:t>How </a:t>
            </a:r>
            <a:r>
              <a:rPr lang="en-US" dirty="0" smtClean="0">
                <a:cs typeface="Times New Roman" pitchFamily="18" charset="0"/>
              </a:rPr>
              <a:t>did you calculate your savings </a:t>
            </a:r>
            <a:r>
              <a:rPr lang="fr-FR" dirty="0" smtClean="0">
                <a:cs typeface="Times New Roman" pitchFamily="18" charset="0"/>
              </a:rPr>
              <a:t>?</a:t>
            </a:r>
            <a:endParaRPr lang="en-US" dirty="0" smtClean="0">
              <a:cs typeface="Times New Roman" pitchFamily="18" charset="0"/>
            </a:endParaRPr>
          </a:p>
          <a:p>
            <a:pPr marL="220690" indent="-220690" eaLnBrk="1" hangingPunct="1">
              <a:buFontTx/>
              <a:buChar char="•"/>
              <a:defRPr/>
            </a:pPr>
            <a:r>
              <a:rPr lang="fr-FR" dirty="0" smtClean="0">
                <a:cs typeface="Times New Roman" pitchFamily="18" charset="0"/>
              </a:rPr>
              <a:t>Do </a:t>
            </a:r>
            <a:r>
              <a:rPr lang="en-US" dirty="0" smtClean="0">
                <a:cs typeface="Times New Roman" pitchFamily="18" charset="0"/>
              </a:rPr>
              <a:t>you</a:t>
            </a:r>
            <a:r>
              <a:rPr lang="fr-FR" dirty="0" smtClean="0">
                <a:cs typeface="Times New Roman" pitchFamily="18" charset="0"/>
              </a:rPr>
              <a:t> have </a:t>
            </a:r>
            <a:r>
              <a:rPr lang="en-US" dirty="0" smtClean="0">
                <a:cs typeface="Times New Roman" pitchFamily="18" charset="0"/>
              </a:rPr>
              <a:t>any implementation costs </a:t>
            </a:r>
            <a:r>
              <a:rPr lang="fr-FR" dirty="0" smtClean="0">
                <a:cs typeface="Times New Roman" pitchFamily="18" charset="0"/>
              </a:rPr>
              <a:t>?</a:t>
            </a:r>
            <a:endParaRPr lang="en-US" dirty="0" smtClean="0">
              <a:cs typeface="Times New Roman" pitchFamily="18" charset="0"/>
            </a:endParaRPr>
          </a:p>
          <a:p>
            <a:pPr marL="220690" indent="-220690" eaLnBrk="1" hangingPunct="1">
              <a:buFontTx/>
              <a:buChar char="•"/>
              <a:defRPr/>
            </a:pPr>
            <a:r>
              <a:rPr lang="fr-FR" dirty="0" err="1" smtClean="0">
                <a:cs typeface="Times New Roman" pitchFamily="18" charset="0"/>
              </a:rPr>
              <a:t>What</a:t>
            </a:r>
            <a:r>
              <a:rPr lang="fr-FR" dirty="0" smtClean="0">
                <a:cs typeface="Times New Roman" pitchFamily="18" charset="0"/>
              </a:rPr>
              <a:t> </a:t>
            </a:r>
            <a:r>
              <a:rPr lang="en-US" dirty="0" smtClean="0">
                <a:cs typeface="Times New Roman" pitchFamily="18" charset="0"/>
              </a:rPr>
              <a:t>financial account</a:t>
            </a:r>
            <a:r>
              <a:rPr lang="fr-FR" dirty="0" smtClean="0">
                <a:cs typeface="Times New Roman" pitchFamily="18" charset="0"/>
              </a:rPr>
              <a:t>(s), </a:t>
            </a:r>
            <a:r>
              <a:rPr lang="en-US" dirty="0" smtClean="0">
                <a:cs typeface="Times New Roman" pitchFamily="18" charset="0"/>
              </a:rPr>
              <a:t>e.g. Inventory</a:t>
            </a:r>
            <a:r>
              <a:rPr lang="fr-FR" dirty="0" smtClean="0">
                <a:cs typeface="Times New Roman" pitchFamily="18" charset="0"/>
              </a:rPr>
              <a:t>, </a:t>
            </a:r>
            <a:r>
              <a:rPr lang="en-US" dirty="0" smtClean="0">
                <a:cs typeface="Times New Roman" pitchFamily="18" charset="0"/>
              </a:rPr>
              <a:t>Price</a:t>
            </a:r>
            <a:r>
              <a:rPr lang="fr-FR" dirty="0" smtClean="0">
                <a:cs typeface="Times New Roman" pitchFamily="18" charset="0"/>
              </a:rPr>
              <a:t>, are </a:t>
            </a:r>
            <a:r>
              <a:rPr lang="en-US" dirty="0" smtClean="0">
                <a:cs typeface="Times New Roman" pitchFamily="18" charset="0"/>
              </a:rPr>
              <a:t>affected</a:t>
            </a:r>
            <a:r>
              <a:rPr lang="fr-FR" dirty="0" smtClean="0">
                <a:cs typeface="Times New Roman" pitchFamily="18" charset="0"/>
              </a:rPr>
              <a:t> ?</a:t>
            </a:r>
            <a:endParaRPr lang="en-US" dirty="0" smtClean="0">
              <a:cs typeface="Times New Roman" pitchFamily="18" charset="0"/>
            </a:endParaRPr>
          </a:p>
          <a:p>
            <a:pPr marL="220690" indent="-220690" eaLnBrk="1" hangingPunct="1">
              <a:buFontTx/>
              <a:buChar char="•"/>
              <a:defRPr/>
            </a:pPr>
            <a:r>
              <a:rPr lang="fr-FR" dirty="0" smtClean="0">
                <a:cs typeface="Times New Roman" pitchFamily="18" charset="0"/>
              </a:rPr>
              <a:t>If </a:t>
            </a:r>
            <a:r>
              <a:rPr lang="en-US" dirty="0" smtClean="0">
                <a:cs typeface="Times New Roman" pitchFamily="18" charset="0"/>
              </a:rPr>
              <a:t>your answer is </a:t>
            </a:r>
            <a:r>
              <a:rPr lang="fr-FR" dirty="0" smtClean="0">
                <a:cs typeface="Times New Roman" pitchFamily="18" charset="0"/>
              </a:rPr>
              <a:t>no </a:t>
            </a:r>
            <a:r>
              <a:rPr lang="en-US" dirty="0" smtClean="0">
                <a:cs typeface="Times New Roman" pitchFamily="18" charset="0"/>
              </a:rPr>
              <a:t>savings</a:t>
            </a:r>
            <a:r>
              <a:rPr lang="fr-FR" dirty="0" smtClean="0">
                <a:cs typeface="Times New Roman" pitchFamily="18" charset="0"/>
              </a:rPr>
              <a:t>, </a:t>
            </a:r>
            <a:r>
              <a:rPr lang="en-US" dirty="0" smtClean="0">
                <a:cs typeface="Times New Roman" pitchFamily="18" charset="0"/>
              </a:rPr>
              <a:t>why</a:t>
            </a:r>
            <a:r>
              <a:rPr lang="fr-FR" dirty="0" smtClean="0">
                <a:cs typeface="Times New Roman" pitchFamily="18" charset="0"/>
              </a:rPr>
              <a:t> ?</a:t>
            </a:r>
            <a:r>
              <a:rPr lang="en-US" dirty="0" smtClean="0"/>
              <a:t> </a:t>
            </a:r>
          </a:p>
          <a:p>
            <a:pPr eaLnBrk="1" hangingPunct="1">
              <a:defRPr/>
            </a:pPr>
            <a:endParaRPr lang="en-US" dirty="0" smtClean="0">
              <a:cs typeface="Times New Roman" pitchFamily="18" charset="0"/>
            </a:endParaRPr>
          </a:p>
        </p:txBody>
      </p:sp>
      <p:sp>
        <p:nvSpPr>
          <p:cNvPr id="2" name="Date Placeholder 1"/>
          <p:cNvSpPr>
            <a:spLocks noGrp="1"/>
          </p:cNvSpPr>
          <p:nvPr>
            <p:ph type="dt" idx="10"/>
          </p:nvPr>
        </p:nvSpPr>
        <p:spPr/>
        <p:txBody>
          <a:bodyPr/>
          <a:lstStyle/>
          <a:p>
            <a:pPr>
              <a:defRPr/>
            </a:pPr>
            <a:fld id="{7752A4D3-9540-4F79-A0C4-CA1EDEC9ECC4}" type="datetime1">
              <a:rPr lang="en-US" smtClean="0"/>
              <a:t>4/28/20</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p:spPr>
        <p:txBody>
          <a:bodyPr/>
          <a:lstStyle>
            <a:lvl1pPr defTabSz="931863">
              <a:defRPr sz="3200">
                <a:solidFill>
                  <a:schemeClr val="tx1"/>
                </a:solidFill>
                <a:latin typeface="GE Inspira" pitchFamily="34" charset="0"/>
              </a:defRPr>
            </a:lvl1pPr>
            <a:lvl2pPr marL="742950" indent="-285750" defTabSz="931863">
              <a:defRPr sz="3200">
                <a:solidFill>
                  <a:schemeClr val="tx1"/>
                </a:solidFill>
                <a:latin typeface="GE Inspira" pitchFamily="34" charset="0"/>
              </a:defRPr>
            </a:lvl2pPr>
            <a:lvl3pPr marL="1143000" indent="-228600" defTabSz="931863">
              <a:defRPr sz="3200">
                <a:solidFill>
                  <a:schemeClr val="tx1"/>
                </a:solidFill>
                <a:latin typeface="GE Inspira" pitchFamily="34" charset="0"/>
              </a:defRPr>
            </a:lvl3pPr>
            <a:lvl4pPr marL="1600200" indent="-228600" defTabSz="931863">
              <a:defRPr sz="3200">
                <a:solidFill>
                  <a:schemeClr val="tx1"/>
                </a:solidFill>
                <a:latin typeface="GE Inspira" pitchFamily="34" charset="0"/>
              </a:defRPr>
            </a:lvl4pPr>
            <a:lvl5pPr marL="2057400" indent="-228600" defTabSz="931863">
              <a:defRPr sz="3200">
                <a:solidFill>
                  <a:schemeClr val="tx1"/>
                </a:solidFill>
                <a:latin typeface="GE Inspira" pitchFamily="34" charset="0"/>
              </a:defRPr>
            </a:lvl5pPr>
            <a:lvl6pPr marL="2514600" indent="-228600" defTabSz="931863" eaLnBrk="0" fontAlgn="base" hangingPunct="0">
              <a:spcBef>
                <a:spcPct val="0"/>
              </a:spcBef>
              <a:spcAft>
                <a:spcPct val="0"/>
              </a:spcAft>
              <a:defRPr sz="3200">
                <a:solidFill>
                  <a:schemeClr val="tx1"/>
                </a:solidFill>
                <a:latin typeface="GE Inspira" pitchFamily="34" charset="0"/>
              </a:defRPr>
            </a:lvl6pPr>
            <a:lvl7pPr marL="2971800" indent="-228600" defTabSz="931863" eaLnBrk="0" fontAlgn="base" hangingPunct="0">
              <a:spcBef>
                <a:spcPct val="0"/>
              </a:spcBef>
              <a:spcAft>
                <a:spcPct val="0"/>
              </a:spcAft>
              <a:defRPr sz="3200">
                <a:solidFill>
                  <a:schemeClr val="tx1"/>
                </a:solidFill>
                <a:latin typeface="GE Inspira" pitchFamily="34" charset="0"/>
              </a:defRPr>
            </a:lvl7pPr>
            <a:lvl8pPr marL="3429000" indent="-228600" defTabSz="931863" eaLnBrk="0" fontAlgn="base" hangingPunct="0">
              <a:spcBef>
                <a:spcPct val="0"/>
              </a:spcBef>
              <a:spcAft>
                <a:spcPct val="0"/>
              </a:spcAft>
              <a:defRPr sz="3200">
                <a:solidFill>
                  <a:schemeClr val="tx1"/>
                </a:solidFill>
                <a:latin typeface="GE Inspira" pitchFamily="34" charset="0"/>
              </a:defRPr>
            </a:lvl8pPr>
            <a:lvl9pPr marL="3886200" indent="-228600" defTabSz="931863" eaLnBrk="0" fontAlgn="base" hangingPunct="0">
              <a:spcBef>
                <a:spcPct val="0"/>
              </a:spcBef>
              <a:spcAft>
                <a:spcPct val="0"/>
              </a:spcAft>
              <a:defRPr sz="3200">
                <a:solidFill>
                  <a:schemeClr val="tx1"/>
                </a:solidFill>
                <a:latin typeface="GE Inspira" pitchFamily="34" charset="0"/>
              </a:defRPr>
            </a:lvl9pPr>
          </a:lstStyle>
          <a:p>
            <a:fld id="{5050C139-FE11-45CB-BCF7-F737F7985399}" type="slidenum">
              <a:rPr lang="en-US" altLang="en-US" sz="1300" smtClean="0">
                <a:solidFill>
                  <a:srgbClr val="4157AD"/>
                </a:solidFill>
              </a:rPr>
              <a:pPr/>
              <a:t>14</a:t>
            </a:fld>
            <a:endParaRPr lang="en-US" altLang="en-US" sz="1300" smtClean="0">
              <a:solidFill>
                <a:srgbClr val="4157AD"/>
              </a:solidFill>
            </a:endParaRPr>
          </a:p>
        </p:txBody>
      </p:sp>
      <p:sp>
        <p:nvSpPr>
          <p:cNvPr id="34819" name="Rectangle 2"/>
          <p:cNvSpPr>
            <a:spLocks noGrp="1" noRot="1" noChangeAspect="1" noChangeArrowheads="1" noTextEdit="1"/>
          </p:cNvSpPr>
          <p:nvPr>
            <p:ph type="sldImg"/>
          </p:nvPr>
        </p:nvSpPr>
        <p:spPr>
          <a:ln/>
        </p:spPr>
      </p:sp>
      <p:sp>
        <p:nvSpPr>
          <p:cNvPr id="34820" name="Rectangle 3"/>
          <p:cNvSpPr>
            <a:spLocks noGrp="1" noChangeArrowheads="1"/>
          </p:cNvSpPr>
          <p:nvPr>
            <p:ph type="body" idx="1"/>
          </p:nvPr>
        </p:nvSpPr>
        <p:spPr>
          <a:noFill/>
        </p:spPr>
        <p:txBody>
          <a:bodyPr/>
          <a:lstStyle/>
          <a:p>
            <a:pPr eaLnBrk="1" hangingPunct="1"/>
            <a:endParaRPr lang="en-US" altLang="en-US" smtClean="0">
              <a:cs typeface="Times New Roman" pitchFamily="18" charset="0"/>
            </a:endParaRPr>
          </a:p>
        </p:txBody>
      </p:sp>
      <p:sp>
        <p:nvSpPr>
          <p:cNvPr id="2" name="Date Placeholder 1"/>
          <p:cNvSpPr>
            <a:spLocks noGrp="1"/>
          </p:cNvSpPr>
          <p:nvPr>
            <p:ph type="dt" idx="10"/>
          </p:nvPr>
        </p:nvSpPr>
        <p:spPr/>
        <p:txBody>
          <a:bodyPr/>
          <a:lstStyle/>
          <a:p>
            <a:pPr>
              <a:defRPr/>
            </a:pPr>
            <a:fld id="{4CD487CA-2511-48C7-BD11-E08334C9DB82}" type="datetime1">
              <a:rPr lang="en-US" smtClean="0"/>
              <a:t>4/28/20</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Rot="1" noChangeAspect="1" noChangeArrowheads="1" noTextEdit="1"/>
          </p:cNvSpPr>
          <p:nvPr>
            <p:ph type="sldImg"/>
          </p:nvPr>
        </p:nvSpPr>
        <p:spPr>
          <a:ln/>
        </p:spPr>
      </p:sp>
      <p:sp>
        <p:nvSpPr>
          <p:cNvPr id="35843" name="Rectangle 3"/>
          <p:cNvSpPr>
            <a:spLocks noGrp="1" noChangeArrowheads="1"/>
          </p:cNvSpPr>
          <p:nvPr>
            <p:ph type="body" idx="1"/>
          </p:nvPr>
        </p:nvSpPr>
        <p:spPr>
          <a:noFill/>
        </p:spPr>
        <p:txBody>
          <a:bodyPr/>
          <a:lstStyle/>
          <a:p>
            <a:r>
              <a:rPr lang="en-US" altLang="en-US" smtClean="0"/>
              <a:t>Optional 4-Blocker</a:t>
            </a:r>
          </a:p>
        </p:txBody>
      </p:sp>
      <p:sp>
        <p:nvSpPr>
          <p:cNvPr id="2" name="Slide Number Placeholder 1"/>
          <p:cNvSpPr>
            <a:spLocks noGrp="1"/>
          </p:cNvSpPr>
          <p:nvPr>
            <p:ph type="sldNum" sz="quarter" idx="10"/>
          </p:nvPr>
        </p:nvSpPr>
        <p:spPr/>
        <p:txBody>
          <a:bodyPr/>
          <a:lstStyle/>
          <a:p>
            <a:pPr>
              <a:defRPr/>
            </a:pPr>
            <a:fld id="{ADF7C6A0-B3B4-4519-AD9D-88119AE29DAB}" type="slidenum">
              <a:rPr lang="en-US" smtClean="0"/>
              <a:pPr>
                <a:defRPr/>
              </a:pPr>
              <a:t>15</a:t>
            </a:fld>
            <a:endParaRPr lang="en-US"/>
          </a:p>
        </p:txBody>
      </p:sp>
      <p:sp>
        <p:nvSpPr>
          <p:cNvPr id="3" name="Date Placeholder 2"/>
          <p:cNvSpPr>
            <a:spLocks noGrp="1"/>
          </p:cNvSpPr>
          <p:nvPr>
            <p:ph type="dt" idx="11"/>
          </p:nvPr>
        </p:nvSpPr>
        <p:spPr/>
        <p:txBody>
          <a:bodyPr/>
          <a:lstStyle/>
          <a:p>
            <a:pPr>
              <a:defRPr/>
            </a:pPr>
            <a:fld id="{0EF17ABD-70D4-4A13-9866-598584F01502}" type="datetime1">
              <a:rPr lang="en-US" smtClean="0"/>
              <a:t>4/28/20</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4163" y="5815013"/>
            <a:ext cx="2495550" cy="784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80610" name="Rectangle 2"/>
          <p:cNvSpPr>
            <a:spLocks noGrp="1" noChangeArrowheads="1"/>
          </p:cNvSpPr>
          <p:nvPr>
            <p:ph type="ctrTitle" sz="quarter"/>
          </p:nvPr>
        </p:nvSpPr>
        <p:spPr>
          <a:xfrm>
            <a:off x="344488" y="349250"/>
            <a:ext cx="8401050" cy="1395413"/>
          </a:xfrm>
        </p:spPr>
        <p:txBody>
          <a:bodyPr/>
          <a:lstStyle>
            <a:lvl1pPr>
              <a:defRPr sz="5000"/>
            </a:lvl1pPr>
          </a:lstStyle>
          <a:p>
            <a:pPr lvl="0"/>
            <a:r>
              <a:rPr lang="en-US" noProof="0" smtClean="0"/>
              <a:t>Click to edit Master title style</a:t>
            </a:r>
          </a:p>
        </p:txBody>
      </p:sp>
      <p:sp>
        <p:nvSpPr>
          <p:cNvPr id="580611" name="Rectangle 3"/>
          <p:cNvSpPr>
            <a:spLocks noGrp="1" noChangeArrowheads="1"/>
          </p:cNvSpPr>
          <p:nvPr>
            <p:ph type="subTitle" sz="quarter" idx="1"/>
          </p:nvPr>
        </p:nvSpPr>
        <p:spPr>
          <a:xfrm>
            <a:off x="344488" y="1754188"/>
            <a:ext cx="8396287" cy="1752600"/>
          </a:xfrm>
        </p:spPr>
        <p:txBody>
          <a:bodyPr/>
          <a:lstStyle>
            <a:lvl1pPr>
              <a:spcBef>
                <a:spcPct val="0"/>
              </a:spcBef>
              <a:defRPr sz="5000">
                <a:solidFill>
                  <a:srgbClr val="3B73B9"/>
                </a:solidFill>
              </a:defRPr>
            </a:lvl1pPr>
          </a:lstStyle>
          <a:p>
            <a:pPr lvl="0"/>
            <a:r>
              <a:rPr lang="en-US" noProof="0" smtClean="0"/>
              <a:t>Click to edit Master subtitle style</a:t>
            </a:r>
          </a:p>
        </p:txBody>
      </p:sp>
    </p:spTree>
    <p:extLst>
      <p:ext uri="{BB962C8B-B14F-4D97-AF65-F5344CB8AC3E}">
        <p14:creationId xmlns:p14="http://schemas.microsoft.com/office/powerpoint/2010/main" val="667510640"/>
      </p:ext>
    </p:extLst>
  </p:cSld>
  <p:clrMapOvr>
    <a:masterClrMapping/>
  </p:clrMapOvr>
  <p:timing>
    <p:tnLst>
      <p:par>
        <p:cTn xmlns:p14="http://schemas.microsoft.com/office/powerpoint/2010/mai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23844104"/>
      </p:ext>
    </p:extLst>
  </p:cSld>
  <p:clrMapOvr>
    <a:masterClrMapping/>
  </p:clrMapOvr>
  <p:timing>
    <p:tnLst>
      <p:par>
        <p:cTn xmlns:p14="http://schemas.microsoft.com/office/powerpoint/2010/mai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3557427963"/>
      </p:ext>
    </p:extLst>
  </p:cSld>
  <p:clrMapOvr>
    <a:masterClrMapping/>
  </p:clrMapOvr>
  <p:timing>
    <p:tnLst>
      <p:par>
        <p:cTn xmlns:p14="http://schemas.microsoft.com/office/powerpoint/2010/mai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46075" y="1755775"/>
            <a:ext cx="4152900" cy="4097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51375" y="1755775"/>
            <a:ext cx="4154488" cy="4097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620626049"/>
      </p:ext>
    </p:extLst>
  </p:cSld>
  <p:clrMapOvr>
    <a:masterClrMapping/>
  </p:clrMapOvr>
  <p:timing>
    <p:tnLst>
      <p:par>
        <p:cTn xmlns:p14="http://schemas.microsoft.com/office/powerpoint/2010/mai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434642916"/>
      </p:ext>
    </p:extLst>
  </p:cSld>
  <p:clrMapOvr>
    <a:masterClrMapping/>
  </p:clrMapOvr>
  <p:timing>
    <p:tnLst>
      <p:par>
        <p:cTn xmlns:p14="http://schemas.microsoft.com/office/powerpoint/2010/mai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2279224635"/>
      </p:ext>
    </p:extLst>
  </p:cSld>
  <p:clrMapOvr>
    <a:masterClrMapping/>
  </p:clrMapOvr>
  <p:timing>
    <p:tnLst>
      <p:par>
        <p:cTn xmlns:p14="http://schemas.microsoft.com/office/powerpoint/2010/mai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005529012"/>
      </p:ext>
    </p:extLst>
  </p:cSld>
  <p:clrMapOvr>
    <a:masterClrMapping/>
  </p:clrMapOvr>
  <p:timing>
    <p:tnLst>
      <p:par>
        <p:cTn xmlns:p14="http://schemas.microsoft.com/office/powerpoint/2010/mai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949325560"/>
      </p:ext>
    </p:extLst>
  </p:cSld>
  <p:clrMapOvr>
    <a:masterClrMapping/>
  </p:clrMapOvr>
  <p:timing>
    <p:tnLst>
      <p:par>
        <p:cTn xmlns:p14="http://schemas.microsoft.com/office/powerpoint/2010/mai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2198723421"/>
      </p:ext>
    </p:extLst>
  </p:cSld>
  <p:clrMapOvr>
    <a:masterClrMapping/>
  </p:clrMapOvr>
  <p:timing>
    <p:tnLst>
      <p:par>
        <p:cTn xmlns:p14="http://schemas.microsoft.com/office/powerpoint/2010/mai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586001945"/>
      </p:ext>
    </p:extLst>
  </p:cSld>
  <p:clrMapOvr>
    <a:masterClrMapping/>
  </p:clrMapOvr>
  <p:timing>
    <p:tnLst>
      <p:par>
        <p:cTn xmlns:p14="http://schemas.microsoft.com/office/powerpoint/2010/mai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91313" y="346075"/>
            <a:ext cx="2114550" cy="55070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44488" y="346075"/>
            <a:ext cx="6194425" cy="55070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020021721"/>
      </p:ext>
    </p:extLst>
  </p:cSld>
  <p:clrMapOvr>
    <a:masterClrMapping/>
  </p:clrMapOvr>
  <p:timing>
    <p:tnLst>
      <p:par>
        <p:cTn xmlns:p14="http://schemas.microsoft.com/office/powerpoint/2010/main" id="1" dur="indefinite" restart="never" nodeType="tmRoot"/>
      </p:par>
    </p:tnLst>
  </p:timing>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jpe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44488" y="346075"/>
            <a:ext cx="8459787" cy="1276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346075" y="1755775"/>
            <a:ext cx="8459788" cy="4097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pic>
        <p:nvPicPr>
          <p:cNvPr id="1029" name="Picture 11"/>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06388" y="6075363"/>
            <a:ext cx="1600200" cy="50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545" r:id="rId1"/>
    <p:sldLayoutId id="2147484535" r:id="rId2"/>
    <p:sldLayoutId id="2147484536" r:id="rId3"/>
    <p:sldLayoutId id="2147484537" r:id="rId4"/>
    <p:sldLayoutId id="2147484538" r:id="rId5"/>
    <p:sldLayoutId id="2147484539" r:id="rId6"/>
    <p:sldLayoutId id="2147484540" r:id="rId7"/>
    <p:sldLayoutId id="2147484541" r:id="rId8"/>
    <p:sldLayoutId id="2147484542" r:id="rId9"/>
    <p:sldLayoutId id="2147484543" r:id="rId10"/>
    <p:sldLayoutId id="2147484544" r:id="rId11"/>
  </p:sldLayoutIdLst>
  <p:timing>
    <p:tnLst>
      <p:par>
        <p:cTn xmlns:p14="http://schemas.microsoft.com/office/powerpoint/2010/main" id="1" dur="indefinite" restart="never" nodeType="tmRoot"/>
      </p:par>
    </p:tnLst>
  </p:timing>
  <p:hf sldNum="0" hdr="0" ftr="0"/>
  <p:txStyles>
    <p:titleStyle>
      <a:lvl1pPr algn="l" rtl="0" eaLnBrk="0" fontAlgn="base" hangingPunct="0">
        <a:lnSpc>
          <a:spcPct val="95000"/>
        </a:lnSpc>
        <a:spcBef>
          <a:spcPct val="0"/>
        </a:spcBef>
        <a:spcAft>
          <a:spcPct val="0"/>
        </a:spcAft>
        <a:defRPr sz="4000">
          <a:solidFill>
            <a:schemeClr val="tx1"/>
          </a:solidFill>
          <a:latin typeface="+mj-lt"/>
          <a:ea typeface="+mj-ea"/>
          <a:cs typeface="+mj-cs"/>
        </a:defRPr>
      </a:lvl1pPr>
      <a:lvl2pPr algn="l" rtl="0" eaLnBrk="0" fontAlgn="base" hangingPunct="0">
        <a:lnSpc>
          <a:spcPct val="95000"/>
        </a:lnSpc>
        <a:spcBef>
          <a:spcPct val="0"/>
        </a:spcBef>
        <a:spcAft>
          <a:spcPct val="0"/>
        </a:spcAft>
        <a:defRPr sz="4000">
          <a:solidFill>
            <a:schemeClr val="tx1"/>
          </a:solidFill>
          <a:latin typeface="GE Inspira" pitchFamily="34" charset="0"/>
        </a:defRPr>
      </a:lvl2pPr>
      <a:lvl3pPr algn="l" rtl="0" eaLnBrk="0" fontAlgn="base" hangingPunct="0">
        <a:lnSpc>
          <a:spcPct val="95000"/>
        </a:lnSpc>
        <a:spcBef>
          <a:spcPct val="0"/>
        </a:spcBef>
        <a:spcAft>
          <a:spcPct val="0"/>
        </a:spcAft>
        <a:defRPr sz="4000">
          <a:solidFill>
            <a:schemeClr val="tx1"/>
          </a:solidFill>
          <a:latin typeface="GE Inspira" pitchFamily="34" charset="0"/>
        </a:defRPr>
      </a:lvl3pPr>
      <a:lvl4pPr algn="l" rtl="0" eaLnBrk="0" fontAlgn="base" hangingPunct="0">
        <a:lnSpc>
          <a:spcPct val="95000"/>
        </a:lnSpc>
        <a:spcBef>
          <a:spcPct val="0"/>
        </a:spcBef>
        <a:spcAft>
          <a:spcPct val="0"/>
        </a:spcAft>
        <a:defRPr sz="4000">
          <a:solidFill>
            <a:schemeClr val="tx1"/>
          </a:solidFill>
          <a:latin typeface="GE Inspira" pitchFamily="34" charset="0"/>
        </a:defRPr>
      </a:lvl4pPr>
      <a:lvl5pPr algn="l" rtl="0" eaLnBrk="0" fontAlgn="base" hangingPunct="0">
        <a:lnSpc>
          <a:spcPct val="95000"/>
        </a:lnSpc>
        <a:spcBef>
          <a:spcPct val="0"/>
        </a:spcBef>
        <a:spcAft>
          <a:spcPct val="0"/>
        </a:spcAft>
        <a:defRPr sz="4000">
          <a:solidFill>
            <a:schemeClr val="tx1"/>
          </a:solidFill>
          <a:latin typeface="GE Inspira" pitchFamily="34" charset="0"/>
        </a:defRPr>
      </a:lvl5pPr>
      <a:lvl6pPr marL="457200" algn="l" rtl="0" fontAlgn="base">
        <a:lnSpc>
          <a:spcPct val="95000"/>
        </a:lnSpc>
        <a:spcBef>
          <a:spcPct val="0"/>
        </a:spcBef>
        <a:spcAft>
          <a:spcPct val="0"/>
        </a:spcAft>
        <a:defRPr sz="4000">
          <a:solidFill>
            <a:schemeClr val="tx1"/>
          </a:solidFill>
          <a:latin typeface="GE Inspira" pitchFamily="34" charset="0"/>
        </a:defRPr>
      </a:lvl6pPr>
      <a:lvl7pPr marL="914400" algn="l" rtl="0" fontAlgn="base">
        <a:lnSpc>
          <a:spcPct val="95000"/>
        </a:lnSpc>
        <a:spcBef>
          <a:spcPct val="0"/>
        </a:spcBef>
        <a:spcAft>
          <a:spcPct val="0"/>
        </a:spcAft>
        <a:defRPr sz="4000">
          <a:solidFill>
            <a:schemeClr val="tx1"/>
          </a:solidFill>
          <a:latin typeface="GE Inspira" pitchFamily="34" charset="0"/>
        </a:defRPr>
      </a:lvl7pPr>
      <a:lvl8pPr marL="1371600" algn="l" rtl="0" fontAlgn="base">
        <a:lnSpc>
          <a:spcPct val="95000"/>
        </a:lnSpc>
        <a:spcBef>
          <a:spcPct val="0"/>
        </a:spcBef>
        <a:spcAft>
          <a:spcPct val="0"/>
        </a:spcAft>
        <a:defRPr sz="4000">
          <a:solidFill>
            <a:schemeClr val="tx1"/>
          </a:solidFill>
          <a:latin typeface="GE Inspira" pitchFamily="34" charset="0"/>
        </a:defRPr>
      </a:lvl8pPr>
      <a:lvl9pPr marL="1828800" algn="l" rtl="0" fontAlgn="base">
        <a:lnSpc>
          <a:spcPct val="95000"/>
        </a:lnSpc>
        <a:spcBef>
          <a:spcPct val="0"/>
        </a:spcBef>
        <a:spcAft>
          <a:spcPct val="0"/>
        </a:spcAft>
        <a:defRPr sz="4000">
          <a:solidFill>
            <a:schemeClr val="tx1"/>
          </a:solidFill>
          <a:latin typeface="GE Inspira" pitchFamily="34" charset="0"/>
        </a:defRPr>
      </a:lvl9pPr>
    </p:titleStyle>
    <p:bodyStyle>
      <a:lvl1pPr marL="342900" indent="-342900" algn="l" rtl="0" eaLnBrk="0" fontAlgn="base" hangingPunct="0">
        <a:spcBef>
          <a:spcPct val="20000"/>
        </a:spcBef>
        <a:spcAft>
          <a:spcPct val="0"/>
        </a:spcAft>
        <a:buClr>
          <a:srgbClr val="004880"/>
        </a:buClr>
        <a:defRPr sz="3200">
          <a:solidFill>
            <a:schemeClr val="tx1"/>
          </a:solidFill>
          <a:latin typeface="+mn-lt"/>
          <a:ea typeface="+mn-ea"/>
          <a:cs typeface="+mn-cs"/>
        </a:defRPr>
      </a:lvl1pPr>
      <a:lvl2pPr marL="403225" indent="-288925" algn="l" rtl="0" eaLnBrk="0" fontAlgn="base" hangingPunct="0">
        <a:spcBef>
          <a:spcPct val="20000"/>
        </a:spcBef>
        <a:spcAft>
          <a:spcPct val="0"/>
        </a:spcAft>
        <a:buClr>
          <a:srgbClr val="004880"/>
        </a:buClr>
        <a:buFont typeface="GE Inspira" pitchFamily="34" charset="0"/>
        <a:buChar char="&gt;"/>
        <a:defRPr sz="3200">
          <a:solidFill>
            <a:schemeClr val="tx1"/>
          </a:solidFill>
          <a:latin typeface="+mn-lt"/>
        </a:defRPr>
      </a:lvl2pPr>
      <a:lvl3pPr marL="857250" indent="-277813" algn="l" rtl="0" eaLnBrk="0" fontAlgn="base" hangingPunct="0">
        <a:spcBef>
          <a:spcPct val="20000"/>
        </a:spcBef>
        <a:spcAft>
          <a:spcPct val="0"/>
        </a:spcAft>
        <a:buClr>
          <a:srgbClr val="004880"/>
        </a:buClr>
        <a:buChar char="–"/>
        <a:defRPr sz="3200">
          <a:solidFill>
            <a:schemeClr val="tx1"/>
          </a:solidFill>
          <a:latin typeface="+mn-lt"/>
        </a:defRPr>
      </a:lvl3pPr>
      <a:lvl4pPr marL="1255713" indent="-284163" algn="l" rtl="0" eaLnBrk="0" fontAlgn="base" hangingPunct="0">
        <a:spcBef>
          <a:spcPct val="20000"/>
        </a:spcBef>
        <a:spcAft>
          <a:spcPct val="0"/>
        </a:spcAft>
        <a:buClr>
          <a:srgbClr val="004880"/>
        </a:buClr>
        <a:buFont typeface="GE Inspira" pitchFamily="34" charset="0"/>
        <a:buChar char="•"/>
        <a:defRPr sz="3200">
          <a:solidFill>
            <a:schemeClr val="tx1"/>
          </a:solidFill>
          <a:latin typeface="+mn-lt"/>
        </a:defRPr>
      </a:lvl4pPr>
      <a:lvl5pPr marL="1658938" indent="-288925" algn="l" rtl="0" eaLnBrk="0" fontAlgn="base" hangingPunct="0">
        <a:spcBef>
          <a:spcPct val="20000"/>
        </a:spcBef>
        <a:spcAft>
          <a:spcPct val="0"/>
        </a:spcAft>
        <a:buClr>
          <a:srgbClr val="004880"/>
        </a:buClr>
        <a:buChar char="»"/>
        <a:defRPr sz="3200">
          <a:solidFill>
            <a:schemeClr val="tx1"/>
          </a:solidFill>
          <a:latin typeface="+mn-lt"/>
        </a:defRPr>
      </a:lvl5pPr>
      <a:lvl6pPr marL="2116138" indent="-288925" algn="l" rtl="0" fontAlgn="base">
        <a:spcBef>
          <a:spcPct val="20000"/>
        </a:spcBef>
        <a:spcAft>
          <a:spcPct val="0"/>
        </a:spcAft>
        <a:buClr>
          <a:srgbClr val="004880"/>
        </a:buClr>
        <a:buChar char="»"/>
        <a:defRPr sz="3200">
          <a:solidFill>
            <a:schemeClr val="tx1"/>
          </a:solidFill>
          <a:latin typeface="+mn-lt"/>
        </a:defRPr>
      </a:lvl6pPr>
      <a:lvl7pPr marL="2573338" indent="-288925" algn="l" rtl="0" fontAlgn="base">
        <a:spcBef>
          <a:spcPct val="20000"/>
        </a:spcBef>
        <a:spcAft>
          <a:spcPct val="0"/>
        </a:spcAft>
        <a:buClr>
          <a:srgbClr val="004880"/>
        </a:buClr>
        <a:buChar char="»"/>
        <a:defRPr sz="3200">
          <a:solidFill>
            <a:schemeClr val="tx1"/>
          </a:solidFill>
          <a:latin typeface="+mn-lt"/>
        </a:defRPr>
      </a:lvl7pPr>
      <a:lvl8pPr marL="3030538" indent="-288925" algn="l" rtl="0" fontAlgn="base">
        <a:spcBef>
          <a:spcPct val="20000"/>
        </a:spcBef>
        <a:spcAft>
          <a:spcPct val="0"/>
        </a:spcAft>
        <a:buClr>
          <a:srgbClr val="004880"/>
        </a:buClr>
        <a:buChar char="»"/>
        <a:defRPr sz="3200">
          <a:solidFill>
            <a:schemeClr val="tx1"/>
          </a:solidFill>
          <a:latin typeface="+mn-lt"/>
        </a:defRPr>
      </a:lvl8pPr>
      <a:lvl9pPr marL="3487738" indent="-288925" algn="l" rtl="0" fontAlgn="base">
        <a:spcBef>
          <a:spcPct val="20000"/>
        </a:spcBef>
        <a:spcAft>
          <a:spcPct val="0"/>
        </a:spcAft>
        <a:buClr>
          <a:srgbClr val="004880"/>
        </a:buClr>
        <a:buChar char="»"/>
        <a:defRPr sz="32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chart" Target="../charts/chart1.xml"/><Relationship Id="rId4" Type="http://schemas.openxmlformats.org/officeDocument/2006/relationships/image" Target="../media/image5.png"/><Relationship Id="rId1" Type="http://schemas.openxmlformats.org/officeDocument/2006/relationships/slideLayout" Target="../slideLayouts/slideLayout6.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4" Type="http://schemas.openxmlformats.org/officeDocument/2006/relationships/diagramLayout" Target="../diagrams/layout1.xml"/><Relationship Id="rId5" Type="http://schemas.openxmlformats.org/officeDocument/2006/relationships/diagramQuickStyle" Target="../diagrams/quickStyle1.xml"/><Relationship Id="rId6" Type="http://schemas.openxmlformats.org/officeDocument/2006/relationships/diagramColors" Target="../diagrams/colors1.xml"/><Relationship Id="rId7" Type="http://schemas.microsoft.com/office/2007/relationships/diagramDrawing" Target="../diagrams/drawing1.xml"/><Relationship Id="rId1" Type="http://schemas.openxmlformats.org/officeDocument/2006/relationships/slideLayout" Target="../slideLayouts/slideLayout6.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 Id="rId3"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4" Type="http://schemas.openxmlformats.org/officeDocument/2006/relationships/image" Target="../media/image8.png"/><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4" Type="http://schemas.openxmlformats.org/officeDocument/2006/relationships/image" Target="../media/image10.png"/><Relationship Id="rId5" Type="http://schemas.openxmlformats.org/officeDocument/2006/relationships/image" Target="../media/image11.png"/><Relationship Id="rId1" Type="http://schemas.openxmlformats.org/officeDocument/2006/relationships/slideLayout" Target="../slideLayouts/slideLayout6.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4" Type="http://schemas.openxmlformats.org/officeDocument/2006/relationships/image" Target="../media/image13.png"/><Relationship Id="rId5" Type="http://schemas.openxmlformats.org/officeDocument/2006/relationships/image" Target="../media/image14.png"/><Relationship Id="rId1" Type="http://schemas.openxmlformats.org/officeDocument/2006/relationships/slideLayout" Target="../slideLayouts/slideLayout6.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4" Type="http://schemas.openxmlformats.org/officeDocument/2006/relationships/image" Target="../media/image16.png"/><Relationship Id="rId5" Type="http://schemas.openxmlformats.org/officeDocument/2006/relationships/image" Target="../media/image17.png"/><Relationship Id="rId1" Type="http://schemas.openxmlformats.org/officeDocument/2006/relationships/slideLayout" Target="../slideLayouts/slideLayout6.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a:xfrm>
            <a:off x="344488" y="65312"/>
            <a:ext cx="8401050" cy="3003550"/>
          </a:xfrm>
        </p:spPr>
        <p:txBody>
          <a:bodyPr>
            <a:noAutofit/>
          </a:bodyPr>
          <a:lstStyle/>
          <a:p>
            <a:pPr eaLnBrk="1" hangingPunct="1">
              <a:lnSpc>
                <a:spcPts val="3000"/>
              </a:lnSpc>
              <a:spcBef>
                <a:spcPts val="0"/>
              </a:spcBef>
            </a:pPr>
            <a:r>
              <a:rPr lang="en-US" altLang="en-US" sz="2800" dirty="0" smtClean="0">
                <a:latin typeface="+mn-lt"/>
              </a:rPr>
              <a:t>Project Title:</a:t>
            </a:r>
            <a:br>
              <a:rPr lang="en-US" altLang="en-US" sz="2800" dirty="0" smtClean="0">
                <a:latin typeface="+mn-lt"/>
              </a:rPr>
            </a:br>
            <a:r>
              <a:rPr lang="en-US" altLang="en-US" sz="2800" dirty="0" smtClean="0">
                <a:latin typeface="+mn-lt"/>
              </a:rPr>
              <a:t>Air Flow Test Cycle Time Reduction </a:t>
            </a:r>
            <a:br>
              <a:rPr lang="en-US" altLang="en-US" sz="2800" dirty="0" smtClean="0">
                <a:latin typeface="+mn-lt"/>
              </a:rPr>
            </a:br>
            <a:r>
              <a:rPr lang="en-US" altLang="en-US" sz="2800" dirty="0" smtClean="0">
                <a:latin typeface="+mn-lt"/>
              </a:rPr>
              <a:t>GB </a:t>
            </a:r>
            <a:r>
              <a:rPr lang="en-US" altLang="en-US" sz="2800" dirty="0" smtClean="0">
                <a:latin typeface="+mn-lt"/>
              </a:rPr>
              <a:t>Candidate: </a:t>
            </a:r>
            <a:r>
              <a:rPr lang="en-US" altLang="en-US" sz="2800" dirty="0" smtClean="0">
                <a:latin typeface="+mn-lt"/>
              </a:rPr>
              <a:t>Jerry Brown</a:t>
            </a:r>
            <a:r>
              <a:rPr lang="en-US" altLang="en-US" sz="2800" dirty="0" smtClean="0">
                <a:latin typeface="+mn-lt"/>
              </a:rPr>
              <a:t/>
            </a:r>
            <a:br>
              <a:rPr lang="en-US" altLang="en-US" sz="2800" dirty="0" smtClean="0">
                <a:latin typeface="+mn-lt"/>
              </a:rPr>
            </a:br>
            <a:r>
              <a:rPr lang="en-US" altLang="en-US" sz="2800" dirty="0" smtClean="0">
                <a:latin typeface="+mn-lt"/>
              </a:rPr>
              <a:t>MBB/Mentor: </a:t>
            </a:r>
            <a:r>
              <a:rPr lang="en-US" altLang="en-US" sz="2800" dirty="0" smtClean="0">
                <a:latin typeface="+mn-lt"/>
              </a:rPr>
              <a:t>Jim Cosgrove</a:t>
            </a:r>
            <a:br>
              <a:rPr lang="en-US" altLang="en-US" sz="2800" dirty="0" smtClean="0">
                <a:latin typeface="+mn-lt"/>
              </a:rPr>
            </a:br>
            <a:r>
              <a:rPr lang="en-US" altLang="en-US" sz="2800" dirty="0" smtClean="0"/>
              <a:t>APT </a:t>
            </a:r>
            <a:r>
              <a:rPr lang="en-US" altLang="en-US" sz="2800" dirty="0"/>
              <a:t>Workflow Request Number: 141671626</a:t>
            </a:r>
            <a:r>
              <a:rPr lang="en-US" altLang="en-US" sz="2800" dirty="0" smtClean="0">
                <a:latin typeface="+mn-lt"/>
              </a:rPr>
              <a:t/>
            </a:r>
            <a:br>
              <a:rPr lang="en-US" altLang="en-US" sz="2800" dirty="0" smtClean="0">
                <a:latin typeface="+mn-lt"/>
              </a:rPr>
            </a:br>
            <a:r>
              <a:rPr lang="en-US" altLang="en-US" sz="2800" dirty="0" smtClean="0">
                <a:latin typeface="+mn-lt"/>
              </a:rPr>
              <a:t/>
            </a:r>
            <a:br>
              <a:rPr lang="en-US" altLang="en-US" sz="2800" dirty="0" smtClean="0">
                <a:latin typeface="+mn-lt"/>
              </a:rPr>
            </a:br>
            <a:r>
              <a:rPr lang="en-US" altLang="en-US" sz="2400" dirty="0" smtClean="0">
                <a:latin typeface="+mn-lt"/>
              </a:rPr>
              <a:t>Team Members:</a:t>
            </a:r>
            <a:br>
              <a:rPr lang="en-US" altLang="en-US" sz="2400" dirty="0" smtClean="0">
                <a:latin typeface="+mn-lt"/>
              </a:rPr>
            </a:br>
            <a:r>
              <a:rPr lang="en-US" altLang="en-US" sz="2400" dirty="0" smtClean="0">
                <a:latin typeface="+mn-lt"/>
              </a:rPr>
              <a:t>Engineering – Dale Hampshire</a:t>
            </a:r>
            <a:br>
              <a:rPr lang="en-US" altLang="en-US" sz="2400" dirty="0" smtClean="0">
                <a:latin typeface="+mn-lt"/>
              </a:rPr>
            </a:br>
            <a:r>
              <a:rPr lang="en-US" altLang="en-US" sz="2400" dirty="0" smtClean="0">
                <a:latin typeface="+mn-lt"/>
              </a:rPr>
              <a:t>Engineering – Gabriel Jimenez</a:t>
            </a:r>
            <a:br>
              <a:rPr lang="en-US" altLang="en-US" sz="2400" dirty="0" smtClean="0">
                <a:latin typeface="+mn-lt"/>
              </a:rPr>
            </a:br>
            <a:r>
              <a:rPr lang="en-US" altLang="en-US" sz="2400" dirty="0" smtClean="0">
                <a:latin typeface="+mn-lt"/>
              </a:rPr>
              <a:t>Manufacturing – Chris Durnell</a:t>
            </a:r>
            <a:br>
              <a:rPr lang="en-US" altLang="en-US" sz="2400" dirty="0" smtClean="0">
                <a:latin typeface="+mn-lt"/>
              </a:rPr>
            </a:br>
            <a:r>
              <a:rPr lang="en-US" altLang="en-US" sz="2400" dirty="0" smtClean="0">
                <a:latin typeface="+mn-lt"/>
              </a:rPr>
              <a:t>Manufacturing – Chris McNaughton</a:t>
            </a:r>
            <a:br>
              <a:rPr lang="en-US" altLang="en-US" sz="2400" dirty="0" smtClean="0">
                <a:latin typeface="+mn-lt"/>
              </a:rPr>
            </a:br>
            <a:r>
              <a:rPr lang="en-US" altLang="en-US" sz="2400" dirty="0" smtClean="0">
                <a:latin typeface="+mn-lt"/>
              </a:rPr>
              <a:t>Supply Chain – Richard Guiney</a:t>
            </a:r>
            <a:endParaRPr lang="en-US" altLang="en-US" sz="2800" dirty="0" smtClean="0"/>
          </a:p>
        </p:txBody>
      </p:sp>
      <p:sp>
        <p:nvSpPr>
          <p:cNvPr id="4099" name="Text Box 4"/>
          <p:cNvSpPr txBox="1">
            <a:spLocks noChangeArrowheads="1"/>
          </p:cNvSpPr>
          <p:nvPr/>
        </p:nvSpPr>
        <p:spPr bwMode="auto">
          <a:xfrm>
            <a:off x="2173288" y="2573338"/>
            <a:ext cx="527050"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marL="342900" indent="-342900">
              <a:defRPr sz="3200">
                <a:solidFill>
                  <a:schemeClr val="tx1"/>
                </a:solidFill>
                <a:latin typeface="GE Inspira" pitchFamily="34" charset="0"/>
              </a:defRPr>
            </a:lvl1pPr>
            <a:lvl2pPr marL="742950" indent="-285750">
              <a:defRPr sz="3200">
                <a:solidFill>
                  <a:schemeClr val="tx1"/>
                </a:solidFill>
                <a:latin typeface="GE Inspira" pitchFamily="34" charset="0"/>
              </a:defRPr>
            </a:lvl2pPr>
            <a:lvl3pPr marL="1143000" indent="-228600">
              <a:defRPr sz="3200">
                <a:solidFill>
                  <a:schemeClr val="tx1"/>
                </a:solidFill>
                <a:latin typeface="GE Inspira" pitchFamily="34" charset="0"/>
              </a:defRPr>
            </a:lvl3pPr>
            <a:lvl4pPr marL="1600200" indent="-228600">
              <a:defRPr sz="3200">
                <a:solidFill>
                  <a:schemeClr val="tx1"/>
                </a:solidFill>
                <a:latin typeface="GE Inspira" pitchFamily="34" charset="0"/>
              </a:defRPr>
            </a:lvl4pPr>
            <a:lvl5pPr marL="2057400" indent="-228600">
              <a:defRPr sz="3200">
                <a:solidFill>
                  <a:schemeClr val="tx1"/>
                </a:solidFill>
                <a:latin typeface="GE Inspira" pitchFamily="34" charset="0"/>
              </a:defRPr>
            </a:lvl5pPr>
            <a:lvl6pPr marL="2514600" indent="-228600" eaLnBrk="0" fontAlgn="base" hangingPunct="0">
              <a:spcBef>
                <a:spcPct val="0"/>
              </a:spcBef>
              <a:spcAft>
                <a:spcPct val="0"/>
              </a:spcAft>
              <a:defRPr sz="3200">
                <a:solidFill>
                  <a:schemeClr val="tx1"/>
                </a:solidFill>
                <a:latin typeface="GE Inspira" pitchFamily="34" charset="0"/>
              </a:defRPr>
            </a:lvl6pPr>
            <a:lvl7pPr marL="2971800" indent="-228600" eaLnBrk="0" fontAlgn="base" hangingPunct="0">
              <a:spcBef>
                <a:spcPct val="0"/>
              </a:spcBef>
              <a:spcAft>
                <a:spcPct val="0"/>
              </a:spcAft>
              <a:defRPr sz="3200">
                <a:solidFill>
                  <a:schemeClr val="tx1"/>
                </a:solidFill>
                <a:latin typeface="GE Inspira" pitchFamily="34" charset="0"/>
              </a:defRPr>
            </a:lvl7pPr>
            <a:lvl8pPr marL="3429000" indent="-228600" eaLnBrk="0" fontAlgn="base" hangingPunct="0">
              <a:spcBef>
                <a:spcPct val="0"/>
              </a:spcBef>
              <a:spcAft>
                <a:spcPct val="0"/>
              </a:spcAft>
              <a:defRPr sz="3200">
                <a:solidFill>
                  <a:schemeClr val="tx1"/>
                </a:solidFill>
                <a:latin typeface="GE Inspira" pitchFamily="34" charset="0"/>
              </a:defRPr>
            </a:lvl8pPr>
            <a:lvl9pPr marL="3886200" indent="-228600" eaLnBrk="0" fontAlgn="base" hangingPunct="0">
              <a:spcBef>
                <a:spcPct val="0"/>
              </a:spcBef>
              <a:spcAft>
                <a:spcPct val="0"/>
              </a:spcAft>
              <a:defRPr sz="3200">
                <a:solidFill>
                  <a:schemeClr val="tx1"/>
                </a:solidFill>
                <a:latin typeface="GE Inspira" pitchFamily="34" charset="0"/>
              </a:defRPr>
            </a:lvl9pPr>
          </a:lstStyle>
          <a:p>
            <a:pPr>
              <a:spcBef>
                <a:spcPct val="75000"/>
              </a:spcBef>
              <a:buFontTx/>
              <a:buChar char="•"/>
            </a:pPr>
            <a:endParaRPr lang="en-US" altLang="en-US" dirty="0"/>
          </a:p>
        </p:txBody>
      </p:sp>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4"/>
          <p:cNvSpPr>
            <a:spLocks noChangeArrowheads="1"/>
          </p:cNvSpPr>
          <p:nvPr/>
        </p:nvSpPr>
        <p:spPr bwMode="auto">
          <a:xfrm>
            <a:off x="88561" y="79406"/>
            <a:ext cx="3146425"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3200">
                <a:solidFill>
                  <a:schemeClr val="tx1"/>
                </a:solidFill>
                <a:latin typeface="GE Inspira" pitchFamily="34" charset="0"/>
              </a:defRPr>
            </a:lvl1pPr>
            <a:lvl2pPr marL="742950" indent="-285750">
              <a:defRPr sz="3200">
                <a:solidFill>
                  <a:schemeClr val="tx1"/>
                </a:solidFill>
                <a:latin typeface="GE Inspira" pitchFamily="34" charset="0"/>
              </a:defRPr>
            </a:lvl2pPr>
            <a:lvl3pPr marL="1143000" indent="-228600">
              <a:defRPr sz="3200">
                <a:solidFill>
                  <a:schemeClr val="tx1"/>
                </a:solidFill>
                <a:latin typeface="GE Inspira" pitchFamily="34" charset="0"/>
              </a:defRPr>
            </a:lvl3pPr>
            <a:lvl4pPr marL="1600200" indent="-228600">
              <a:defRPr sz="3200">
                <a:solidFill>
                  <a:schemeClr val="tx1"/>
                </a:solidFill>
                <a:latin typeface="GE Inspira" pitchFamily="34" charset="0"/>
              </a:defRPr>
            </a:lvl4pPr>
            <a:lvl5pPr marL="2057400" indent="-228600">
              <a:defRPr sz="3200">
                <a:solidFill>
                  <a:schemeClr val="tx1"/>
                </a:solidFill>
                <a:latin typeface="GE Inspira" pitchFamily="34" charset="0"/>
              </a:defRPr>
            </a:lvl5pPr>
            <a:lvl6pPr marL="2514600" indent="-228600" eaLnBrk="0" fontAlgn="base" hangingPunct="0">
              <a:spcBef>
                <a:spcPct val="0"/>
              </a:spcBef>
              <a:spcAft>
                <a:spcPct val="0"/>
              </a:spcAft>
              <a:defRPr sz="3200">
                <a:solidFill>
                  <a:schemeClr val="tx1"/>
                </a:solidFill>
                <a:latin typeface="GE Inspira" pitchFamily="34" charset="0"/>
              </a:defRPr>
            </a:lvl6pPr>
            <a:lvl7pPr marL="2971800" indent="-228600" eaLnBrk="0" fontAlgn="base" hangingPunct="0">
              <a:spcBef>
                <a:spcPct val="0"/>
              </a:spcBef>
              <a:spcAft>
                <a:spcPct val="0"/>
              </a:spcAft>
              <a:defRPr sz="3200">
                <a:solidFill>
                  <a:schemeClr val="tx1"/>
                </a:solidFill>
                <a:latin typeface="GE Inspira" pitchFamily="34" charset="0"/>
              </a:defRPr>
            </a:lvl7pPr>
            <a:lvl8pPr marL="3429000" indent="-228600" eaLnBrk="0" fontAlgn="base" hangingPunct="0">
              <a:spcBef>
                <a:spcPct val="0"/>
              </a:spcBef>
              <a:spcAft>
                <a:spcPct val="0"/>
              </a:spcAft>
              <a:defRPr sz="3200">
                <a:solidFill>
                  <a:schemeClr val="tx1"/>
                </a:solidFill>
                <a:latin typeface="GE Inspira" pitchFamily="34" charset="0"/>
              </a:defRPr>
            </a:lvl8pPr>
            <a:lvl9pPr marL="3886200" indent="-228600" eaLnBrk="0" fontAlgn="base" hangingPunct="0">
              <a:spcBef>
                <a:spcPct val="0"/>
              </a:spcBef>
              <a:spcAft>
                <a:spcPct val="0"/>
              </a:spcAft>
              <a:defRPr sz="3200">
                <a:solidFill>
                  <a:schemeClr val="tx1"/>
                </a:solidFill>
                <a:latin typeface="GE Inspira" pitchFamily="34" charset="0"/>
              </a:defRPr>
            </a:lvl9pPr>
          </a:lstStyle>
          <a:p>
            <a:r>
              <a:rPr lang="en-US" altLang="en-US" sz="2800"/>
              <a:t>Problem Statement:</a:t>
            </a:r>
          </a:p>
        </p:txBody>
      </p:sp>
      <p:sp>
        <p:nvSpPr>
          <p:cNvPr id="5123" name="Rectangle 6"/>
          <p:cNvSpPr>
            <a:spLocks noChangeArrowheads="1"/>
          </p:cNvSpPr>
          <p:nvPr/>
        </p:nvSpPr>
        <p:spPr bwMode="auto">
          <a:xfrm>
            <a:off x="2967517" y="2559514"/>
            <a:ext cx="430387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3200">
                <a:solidFill>
                  <a:schemeClr val="tx1"/>
                </a:solidFill>
                <a:latin typeface="GE Inspira" pitchFamily="34" charset="0"/>
              </a:defRPr>
            </a:lvl1pPr>
            <a:lvl2pPr marL="742950" indent="-285750">
              <a:defRPr sz="3200">
                <a:solidFill>
                  <a:schemeClr val="tx1"/>
                </a:solidFill>
                <a:latin typeface="GE Inspira" pitchFamily="34" charset="0"/>
              </a:defRPr>
            </a:lvl2pPr>
            <a:lvl3pPr marL="1143000" indent="-228600">
              <a:defRPr sz="3200">
                <a:solidFill>
                  <a:schemeClr val="tx1"/>
                </a:solidFill>
                <a:latin typeface="GE Inspira" pitchFamily="34" charset="0"/>
              </a:defRPr>
            </a:lvl3pPr>
            <a:lvl4pPr marL="1600200" indent="-228600">
              <a:defRPr sz="3200">
                <a:solidFill>
                  <a:schemeClr val="tx1"/>
                </a:solidFill>
                <a:latin typeface="GE Inspira" pitchFamily="34" charset="0"/>
              </a:defRPr>
            </a:lvl4pPr>
            <a:lvl5pPr marL="2057400" indent="-228600">
              <a:defRPr sz="3200">
                <a:solidFill>
                  <a:schemeClr val="tx1"/>
                </a:solidFill>
                <a:latin typeface="GE Inspira" pitchFamily="34" charset="0"/>
              </a:defRPr>
            </a:lvl5pPr>
            <a:lvl6pPr marL="2514600" indent="-228600" eaLnBrk="0" fontAlgn="base" hangingPunct="0">
              <a:spcBef>
                <a:spcPct val="0"/>
              </a:spcBef>
              <a:spcAft>
                <a:spcPct val="0"/>
              </a:spcAft>
              <a:defRPr sz="3200">
                <a:solidFill>
                  <a:schemeClr val="tx1"/>
                </a:solidFill>
                <a:latin typeface="GE Inspira" pitchFamily="34" charset="0"/>
              </a:defRPr>
            </a:lvl6pPr>
            <a:lvl7pPr marL="2971800" indent="-228600" eaLnBrk="0" fontAlgn="base" hangingPunct="0">
              <a:spcBef>
                <a:spcPct val="0"/>
              </a:spcBef>
              <a:spcAft>
                <a:spcPct val="0"/>
              </a:spcAft>
              <a:defRPr sz="3200">
                <a:solidFill>
                  <a:schemeClr val="tx1"/>
                </a:solidFill>
                <a:latin typeface="GE Inspira" pitchFamily="34" charset="0"/>
              </a:defRPr>
            </a:lvl7pPr>
            <a:lvl8pPr marL="3429000" indent="-228600" eaLnBrk="0" fontAlgn="base" hangingPunct="0">
              <a:spcBef>
                <a:spcPct val="0"/>
              </a:spcBef>
              <a:spcAft>
                <a:spcPct val="0"/>
              </a:spcAft>
              <a:defRPr sz="3200">
                <a:solidFill>
                  <a:schemeClr val="tx1"/>
                </a:solidFill>
                <a:latin typeface="GE Inspira" pitchFamily="34" charset="0"/>
              </a:defRPr>
            </a:lvl8pPr>
            <a:lvl9pPr marL="3886200" indent="-228600" eaLnBrk="0" fontAlgn="base" hangingPunct="0">
              <a:spcBef>
                <a:spcPct val="0"/>
              </a:spcBef>
              <a:spcAft>
                <a:spcPct val="0"/>
              </a:spcAft>
              <a:defRPr sz="3200">
                <a:solidFill>
                  <a:schemeClr val="tx1"/>
                </a:solidFill>
                <a:latin typeface="GE Inspira" pitchFamily="34" charset="0"/>
              </a:defRPr>
            </a:lvl9pPr>
          </a:lstStyle>
          <a:p>
            <a:r>
              <a:rPr lang="en-US" altLang="en-US" sz="2400" dirty="0"/>
              <a:t>Definition of Terms &amp; Acronyms:</a:t>
            </a:r>
          </a:p>
        </p:txBody>
      </p:sp>
      <p:sp>
        <p:nvSpPr>
          <p:cNvPr id="5124" name="TextBox 1"/>
          <p:cNvSpPr txBox="1">
            <a:spLocks noChangeArrowheads="1"/>
          </p:cNvSpPr>
          <p:nvPr/>
        </p:nvSpPr>
        <p:spPr bwMode="auto">
          <a:xfrm>
            <a:off x="3565566" y="2931728"/>
            <a:ext cx="3107774" cy="3416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200">
                <a:solidFill>
                  <a:schemeClr val="tx1"/>
                </a:solidFill>
                <a:latin typeface="GE Inspira" pitchFamily="34" charset="0"/>
              </a:defRPr>
            </a:lvl1pPr>
            <a:lvl2pPr marL="742950" indent="-285750">
              <a:defRPr sz="3200">
                <a:solidFill>
                  <a:schemeClr val="tx1"/>
                </a:solidFill>
                <a:latin typeface="GE Inspira" pitchFamily="34" charset="0"/>
              </a:defRPr>
            </a:lvl2pPr>
            <a:lvl3pPr marL="1143000" indent="-228600">
              <a:defRPr sz="3200">
                <a:solidFill>
                  <a:schemeClr val="tx1"/>
                </a:solidFill>
                <a:latin typeface="GE Inspira" pitchFamily="34" charset="0"/>
              </a:defRPr>
            </a:lvl3pPr>
            <a:lvl4pPr marL="1600200" indent="-228600">
              <a:defRPr sz="3200">
                <a:solidFill>
                  <a:schemeClr val="tx1"/>
                </a:solidFill>
                <a:latin typeface="GE Inspira" pitchFamily="34" charset="0"/>
              </a:defRPr>
            </a:lvl4pPr>
            <a:lvl5pPr marL="2057400" indent="-228600">
              <a:defRPr sz="3200">
                <a:solidFill>
                  <a:schemeClr val="tx1"/>
                </a:solidFill>
                <a:latin typeface="GE Inspira" pitchFamily="34" charset="0"/>
              </a:defRPr>
            </a:lvl5pPr>
            <a:lvl6pPr marL="2514600" indent="-228600" eaLnBrk="0" fontAlgn="base" hangingPunct="0">
              <a:spcBef>
                <a:spcPct val="0"/>
              </a:spcBef>
              <a:spcAft>
                <a:spcPct val="0"/>
              </a:spcAft>
              <a:defRPr sz="3200">
                <a:solidFill>
                  <a:schemeClr val="tx1"/>
                </a:solidFill>
                <a:latin typeface="GE Inspira" pitchFamily="34" charset="0"/>
              </a:defRPr>
            </a:lvl6pPr>
            <a:lvl7pPr marL="2971800" indent="-228600" eaLnBrk="0" fontAlgn="base" hangingPunct="0">
              <a:spcBef>
                <a:spcPct val="0"/>
              </a:spcBef>
              <a:spcAft>
                <a:spcPct val="0"/>
              </a:spcAft>
              <a:defRPr sz="3200">
                <a:solidFill>
                  <a:schemeClr val="tx1"/>
                </a:solidFill>
                <a:latin typeface="GE Inspira" pitchFamily="34" charset="0"/>
              </a:defRPr>
            </a:lvl7pPr>
            <a:lvl8pPr marL="3429000" indent="-228600" eaLnBrk="0" fontAlgn="base" hangingPunct="0">
              <a:spcBef>
                <a:spcPct val="0"/>
              </a:spcBef>
              <a:spcAft>
                <a:spcPct val="0"/>
              </a:spcAft>
              <a:defRPr sz="3200">
                <a:solidFill>
                  <a:schemeClr val="tx1"/>
                </a:solidFill>
                <a:latin typeface="GE Inspira" pitchFamily="34" charset="0"/>
              </a:defRPr>
            </a:lvl8pPr>
            <a:lvl9pPr marL="3886200" indent="-228600" eaLnBrk="0" fontAlgn="base" hangingPunct="0">
              <a:spcBef>
                <a:spcPct val="0"/>
              </a:spcBef>
              <a:spcAft>
                <a:spcPct val="0"/>
              </a:spcAft>
              <a:defRPr sz="3200">
                <a:solidFill>
                  <a:schemeClr val="tx1"/>
                </a:solidFill>
                <a:latin typeface="GE Inspira" pitchFamily="34" charset="0"/>
              </a:defRPr>
            </a:lvl9pPr>
          </a:lstStyle>
          <a:p>
            <a:r>
              <a:rPr lang="en-US" altLang="en-US" sz="1200" dirty="0" smtClean="0"/>
              <a:t>HPT </a:t>
            </a:r>
            <a:r>
              <a:rPr lang="en-US" altLang="en-US" sz="1200" dirty="0"/>
              <a:t>– High Pressure Turbine</a:t>
            </a:r>
          </a:p>
          <a:p>
            <a:r>
              <a:rPr lang="en-US" altLang="en-US" sz="1200" dirty="0"/>
              <a:t>ACC - Active Clearance Control</a:t>
            </a:r>
          </a:p>
          <a:p>
            <a:r>
              <a:rPr lang="en-US" altLang="en-US" sz="1200" dirty="0"/>
              <a:t>NPI – New Product Introduction</a:t>
            </a:r>
          </a:p>
          <a:p>
            <a:r>
              <a:rPr lang="en-US" altLang="en-US" sz="1200" dirty="0"/>
              <a:t>PIP – Performance Improvement </a:t>
            </a:r>
            <a:r>
              <a:rPr lang="en-US" altLang="en-US" sz="1200" dirty="0" smtClean="0"/>
              <a:t>Plan</a:t>
            </a:r>
          </a:p>
          <a:p>
            <a:r>
              <a:rPr lang="en-US" altLang="en-US" sz="1200" dirty="0" smtClean="0"/>
              <a:t>QTY – Quantity</a:t>
            </a:r>
          </a:p>
          <a:p>
            <a:r>
              <a:rPr lang="en-US" altLang="en-US" sz="1200" dirty="0"/>
              <a:t>VSE - Vendor Substantiation Evaluation</a:t>
            </a:r>
            <a:endParaRPr lang="en-US" altLang="en-US" sz="1200" dirty="0" smtClean="0"/>
          </a:p>
          <a:p>
            <a:r>
              <a:rPr lang="en-US" altLang="en-US" sz="1200" dirty="0" smtClean="0"/>
              <a:t>FTY – First Time Yield</a:t>
            </a:r>
          </a:p>
          <a:p>
            <a:r>
              <a:rPr lang="en-US" altLang="en-US" sz="1200" dirty="0" smtClean="0"/>
              <a:t>AVG – Average</a:t>
            </a:r>
          </a:p>
          <a:p>
            <a:r>
              <a:rPr lang="en-US" altLang="en-US" sz="1200" dirty="0" smtClean="0"/>
              <a:t>QPE – Quantity per Engine</a:t>
            </a:r>
          </a:p>
          <a:p>
            <a:r>
              <a:rPr lang="en-US" altLang="en-US" sz="1200" dirty="0" smtClean="0"/>
              <a:t>PIC – Product Integration Center</a:t>
            </a:r>
          </a:p>
          <a:p>
            <a:r>
              <a:rPr lang="en-US" altLang="en-US" sz="1200" dirty="0" smtClean="0"/>
              <a:t>PEC – Product Engineering Center</a:t>
            </a:r>
          </a:p>
          <a:p>
            <a:r>
              <a:rPr lang="en-US" altLang="en-US" sz="1200" dirty="0" smtClean="0"/>
              <a:t>MRB – Material Review Board</a:t>
            </a:r>
          </a:p>
          <a:p>
            <a:r>
              <a:rPr lang="en-US" altLang="en-US" sz="1200" dirty="0" smtClean="0"/>
              <a:t>AIS – Airflow Inspection Standard</a:t>
            </a:r>
          </a:p>
          <a:p>
            <a:r>
              <a:rPr lang="en-US" altLang="en-US" sz="1200" dirty="0" smtClean="0"/>
              <a:t>PSIG – Pounds per square inch gage pressure</a:t>
            </a:r>
          </a:p>
          <a:p>
            <a:r>
              <a:rPr lang="en-US" altLang="en-US" sz="1200" dirty="0" smtClean="0"/>
              <a:t>CTQ – Critical to quality</a:t>
            </a:r>
          </a:p>
          <a:p>
            <a:r>
              <a:rPr lang="en-US" altLang="en-US" sz="1200" dirty="0" smtClean="0"/>
              <a:t>MSA – Measurement System Analysis</a:t>
            </a:r>
          </a:p>
          <a:p>
            <a:r>
              <a:rPr lang="en-US" altLang="en-US" sz="1200" dirty="0" smtClean="0"/>
              <a:t>ROI – Return on Investment</a:t>
            </a:r>
          </a:p>
          <a:p>
            <a:r>
              <a:rPr lang="en-US" altLang="en-US" sz="1200" dirty="0" smtClean="0"/>
              <a:t>PCB – Program Control Board</a:t>
            </a:r>
            <a:endParaRPr lang="en-US" altLang="en-US" sz="1200" dirty="0"/>
          </a:p>
        </p:txBody>
      </p:sp>
      <p:sp>
        <p:nvSpPr>
          <p:cNvPr id="5125" name="TextBox 5"/>
          <p:cNvSpPr txBox="1">
            <a:spLocks noChangeArrowheads="1"/>
          </p:cNvSpPr>
          <p:nvPr/>
        </p:nvSpPr>
        <p:spPr bwMode="auto">
          <a:xfrm>
            <a:off x="218736" y="598519"/>
            <a:ext cx="8610600"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GE Inspira" pitchFamily="34" charset="0"/>
              </a:defRPr>
            </a:lvl1pPr>
            <a:lvl2pPr marL="742950" indent="-285750">
              <a:defRPr sz="3200">
                <a:solidFill>
                  <a:schemeClr val="tx1"/>
                </a:solidFill>
                <a:latin typeface="GE Inspira" pitchFamily="34" charset="0"/>
              </a:defRPr>
            </a:lvl2pPr>
            <a:lvl3pPr marL="1143000" indent="-228600">
              <a:defRPr sz="3200">
                <a:solidFill>
                  <a:schemeClr val="tx1"/>
                </a:solidFill>
                <a:latin typeface="GE Inspira" pitchFamily="34" charset="0"/>
              </a:defRPr>
            </a:lvl3pPr>
            <a:lvl4pPr marL="1600200" indent="-228600">
              <a:defRPr sz="3200">
                <a:solidFill>
                  <a:schemeClr val="tx1"/>
                </a:solidFill>
                <a:latin typeface="GE Inspira" pitchFamily="34" charset="0"/>
              </a:defRPr>
            </a:lvl4pPr>
            <a:lvl5pPr marL="2057400" indent="-228600">
              <a:defRPr sz="3200">
                <a:solidFill>
                  <a:schemeClr val="tx1"/>
                </a:solidFill>
                <a:latin typeface="GE Inspira" pitchFamily="34" charset="0"/>
              </a:defRPr>
            </a:lvl5pPr>
            <a:lvl6pPr marL="2514600" indent="-228600" eaLnBrk="0" fontAlgn="base" hangingPunct="0">
              <a:spcBef>
                <a:spcPct val="0"/>
              </a:spcBef>
              <a:spcAft>
                <a:spcPct val="0"/>
              </a:spcAft>
              <a:defRPr sz="3200">
                <a:solidFill>
                  <a:schemeClr val="tx1"/>
                </a:solidFill>
                <a:latin typeface="GE Inspira" pitchFamily="34" charset="0"/>
              </a:defRPr>
            </a:lvl6pPr>
            <a:lvl7pPr marL="2971800" indent="-228600" eaLnBrk="0" fontAlgn="base" hangingPunct="0">
              <a:spcBef>
                <a:spcPct val="0"/>
              </a:spcBef>
              <a:spcAft>
                <a:spcPct val="0"/>
              </a:spcAft>
              <a:defRPr sz="3200">
                <a:solidFill>
                  <a:schemeClr val="tx1"/>
                </a:solidFill>
                <a:latin typeface="GE Inspira" pitchFamily="34" charset="0"/>
              </a:defRPr>
            </a:lvl7pPr>
            <a:lvl8pPr marL="3429000" indent="-228600" eaLnBrk="0" fontAlgn="base" hangingPunct="0">
              <a:spcBef>
                <a:spcPct val="0"/>
              </a:spcBef>
              <a:spcAft>
                <a:spcPct val="0"/>
              </a:spcAft>
              <a:defRPr sz="3200">
                <a:solidFill>
                  <a:schemeClr val="tx1"/>
                </a:solidFill>
                <a:latin typeface="GE Inspira" pitchFamily="34" charset="0"/>
              </a:defRPr>
            </a:lvl8pPr>
            <a:lvl9pPr marL="3886200" indent="-228600" eaLnBrk="0" fontAlgn="base" hangingPunct="0">
              <a:spcBef>
                <a:spcPct val="0"/>
              </a:spcBef>
              <a:spcAft>
                <a:spcPct val="0"/>
              </a:spcAft>
              <a:defRPr sz="3200">
                <a:solidFill>
                  <a:schemeClr val="tx1"/>
                </a:solidFill>
                <a:latin typeface="GE Inspira" pitchFamily="34" charset="0"/>
              </a:defRPr>
            </a:lvl9pPr>
          </a:lstStyle>
          <a:p>
            <a:r>
              <a:rPr lang="en-US" altLang="en-US" sz="1600" dirty="0" smtClean="0"/>
              <a:t>This project is addressing the manual rework that is currently required at our Unison Shop on the airflow analysis equipment.  The airflow equipment measures the volumetric airflow and verifies that the part is meeting the engineering drawing specification.  If the part is not meeting the engineering drawing specification a manual rework process is required to increase or decrease the volumetric air flow.  A 2014 baseline assessment shows that 119 hours are being consumed to rework parts at the airflow test stand that will limit, and possibly jeopardize, upcoming NPI hardware throughput.</a:t>
            </a:r>
          </a:p>
        </p:txBody>
      </p:sp>
    </p:spTree>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43544" y="32658"/>
            <a:ext cx="9039225" cy="492125"/>
          </a:xfrm>
        </p:spPr>
        <p:txBody>
          <a:bodyPr/>
          <a:lstStyle/>
          <a:p>
            <a:pPr eaLnBrk="1" hangingPunct="1"/>
            <a:r>
              <a:rPr lang="en-US" altLang="en-US" sz="2800" b="1" dirty="0" smtClean="0"/>
              <a:t>1. </a:t>
            </a:r>
            <a:r>
              <a:rPr lang="en-US" altLang="en-US" sz="2800" b="1" dirty="0" smtClean="0">
                <a:cs typeface="Times New Roman" pitchFamily="18" charset="0"/>
              </a:rPr>
              <a:t>Why is the project important to the business and our Customers?</a:t>
            </a:r>
            <a:r>
              <a:rPr lang="en-US" altLang="en-US" sz="2800" b="1" dirty="0" smtClean="0"/>
              <a:t> </a:t>
            </a:r>
          </a:p>
        </p:txBody>
      </p:sp>
      <p:sp>
        <p:nvSpPr>
          <p:cNvPr id="6149" name="TextBox 5"/>
          <p:cNvSpPr txBox="1">
            <a:spLocks noChangeArrowheads="1"/>
          </p:cNvSpPr>
          <p:nvPr/>
        </p:nvSpPr>
        <p:spPr bwMode="auto">
          <a:xfrm>
            <a:off x="304800" y="881598"/>
            <a:ext cx="86106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GE Inspira" pitchFamily="34" charset="0"/>
              </a:defRPr>
            </a:lvl1pPr>
            <a:lvl2pPr marL="742950" indent="-285750">
              <a:defRPr sz="3200">
                <a:solidFill>
                  <a:schemeClr val="tx1"/>
                </a:solidFill>
                <a:latin typeface="GE Inspira" pitchFamily="34" charset="0"/>
              </a:defRPr>
            </a:lvl2pPr>
            <a:lvl3pPr marL="1143000" indent="-228600">
              <a:defRPr sz="3200">
                <a:solidFill>
                  <a:schemeClr val="tx1"/>
                </a:solidFill>
                <a:latin typeface="GE Inspira" pitchFamily="34" charset="0"/>
              </a:defRPr>
            </a:lvl3pPr>
            <a:lvl4pPr marL="1600200" indent="-228600">
              <a:defRPr sz="3200">
                <a:solidFill>
                  <a:schemeClr val="tx1"/>
                </a:solidFill>
                <a:latin typeface="GE Inspira" pitchFamily="34" charset="0"/>
              </a:defRPr>
            </a:lvl4pPr>
            <a:lvl5pPr marL="2057400" indent="-228600">
              <a:defRPr sz="3200">
                <a:solidFill>
                  <a:schemeClr val="tx1"/>
                </a:solidFill>
                <a:latin typeface="GE Inspira" pitchFamily="34" charset="0"/>
              </a:defRPr>
            </a:lvl5pPr>
            <a:lvl6pPr marL="2514600" indent="-228600" eaLnBrk="0" fontAlgn="base" hangingPunct="0">
              <a:spcBef>
                <a:spcPct val="0"/>
              </a:spcBef>
              <a:spcAft>
                <a:spcPct val="0"/>
              </a:spcAft>
              <a:defRPr sz="3200">
                <a:solidFill>
                  <a:schemeClr val="tx1"/>
                </a:solidFill>
                <a:latin typeface="GE Inspira" pitchFamily="34" charset="0"/>
              </a:defRPr>
            </a:lvl6pPr>
            <a:lvl7pPr marL="2971800" indent="-228600" eaLnBrk="0" fontAlgn="base" hangingPunct="0">
              <a:spcBef>
                <a:spcPct val="0"/>
              </a:spcBef>
              <a:spcAft>
                <a:spcPct val="0"/>
              </a:spcAft>
              <a:defRPr sz="3200">
                <a:solidFill>
                  <a:schemeClr val="tx1"/>
                </a:solidFill>
                <a:latin typeface="GE Inspira" pitchFamily="34" charset="0"/>
              </a:defRPr>
            </a:lvl7pPr>
            <a:lvl8pPr marL="3429000" indent="-228600" eaLnBrk="0" fontAlgn="base" hangingPunct="0">
              <a:spcBef>
                <a:spcPct val="0"/>
              </a:spcBef>
              <a:spcAft>
                <a:spcPct val="0"/>
              </a:spcAft>
              <a:defRPr sz="3200">
                <a:solidFill>
                  <a:schemeClr val="tx1"/>
                </a:solidFill>
                <a:latin typeface="GE Inspira" pitchFamily="34" charset="0"/>
              </a:defRPr>
            </a:lvl8pPr>
            <a:lvl9pPr marL="3886200" indent="-228600" eaLnBrk="0" fontAlgn="base" hangingPunct="0">
              <a:spcBef>
                <a:spcPct val="0"/>
              </a:spcBef>
              <a:spcAft>
                <a:spcPct val="0"/>
              </a:spcAft>
              <a:defRPr sz="3200">
                <a:solidFill>
                  <a:schemeClr val="tx1"/>
                </a:solidFill>
                <a:latin typeface="GE Inspira" pitchFamily="34" charset="0"/>
              </a:defRPr>
            </a:lvl9pPr>
          </a:lstStyle>
          <a:p>
            <a:r>
              <a:rPr lang="en-US" altLang="en-US" sz="1600" dirty="0" smtClean="0"/>
              <a:t>It is important to the business and our customers because this project will reduce manual rework time on the airflow test equipment stand by increasing FTY that will increase capacity for upcoming NPI programs. </a:t>
            </a:r>
          </a:p>
        </p:txBody>
      </p:sp>
      <p:sp>
        <p:nvSpPr>
          <p:cNvPr id="3" name="TextBox 2"/>
          <p:cNvSpPr txBox="1"/>
          <p:nvPr/>
        </p:nvSpPr>
        <p:spPr>
          <a:xfrm>
            <a:off x="6100859" y="5818821"/>
            <a:ext cx="1524000" cy="369332"/>
          </a:xfrm>
          <a:prstGeom prst="rect">
            <a:avLst/>
          </a:prstGeom>
          <a:noFill/>
        </p:spPr>
        <p:txBody>
          <a:bodyPr wrap="square" rtlCol="0">
            <a:spAutoFit/>
          </a:bodyPr>
          <a:lstStyle/>
          <a:p>
            <a:pPr algn="ctr"/>
            <a:r>
              <a:rPr lang="en-US" sz="900" dirty="0" smtClean="0"/>
              <a:t>CF6  HPT ACC Air Manifolds </a:t>
            </a:r>
          </a:p>
          <a:p>
            <a:pPr algn="ctr"/>
            <a:r>
              <a:rPr lang="en-US" sz="900" dirty="0" smtClean="0"/>
              <a:t>1473M25 &amp; 1473M26</a:t>
            </a:r>
            <a:endParaRPr lang="en-US" sz="900" dirty="0"/>
          </a:p>
        </p:txBody>
      </p:sp>
      <p:graphicFrame>
        <p:nvGraphicFramePr>
          <p:cNvPr id="12" name="Chart 11"/>
          <p:cNvGraphicFramePr>
            <a:graphicFrameLocks/>
          </p:cNvGraphicFramePr>
          <p:nvPr>
            <p:extLst>
              <p:ext uri="{D42A27DB-BD31-4B8C-83A1-F6EECF244321}">
                <p14:modId xmlns:p14="http://schemas.microsoft.com/office/powerpoint/2010/main" val="2543663078"/>
              </p:ext>
            </p:extLst>
          </p:nvPr>
        </p:nvGraphicFramePr>
        <p:xfrm>
          <a:off x="183697" y="3373611"/>
          <a:ext cx="4172546" cy="2657320"/>
        </p:xfrm>
        <a:graphic>
          <a:graphicData uri="http://schemas.openxmlformats.org/drawingml/2006/chart">
            <c:chart xmlns:c="http://schemas.openxmlformats.org/drawingml/2006/chart" xmlns:r="http://schemas.openxmlformats.org/officeDocument/2006/relationships" r:id="rId3"/>
          </a:graphicData>
        </a:graphic>
      </p:graphicFrame>
      <p:pic>
        <p:nvPicPr>
          <p:cNvPr id="8"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148717" y="4054033"/>
            <a:ext cx="3428284" cy="17630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TextBox 5"/>
          <p:cNvSpPr txBox="1">
            <a:spLocks noChangeArrowheads="1"/>
          </p:cNvSpPr>
          <p:nvPr/>
        </p:nvSpPr>
        <p:spPr bwMode="auto">
          <a:xfrm>
            <a:off x="837610" y="2154689"/>
            <a:ext cx="237172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200">
                <a:solidFill>
                  <a:schemeClr val="tx1"/>
                </a:solidFill>
                <a:latin typeface="GE Inspira" pitchFamily="34" charset="0"/>
              </a:defRPr>
            </a:lvl1pPr>
            <a:lvl2pPr marL="742950" indent="-285750">
              <a:defRPr sz="3200">
                <a:solidFill>
                  <a:schemeClr val="tx1"/>
                </a:solidFill>
                <a:latin typeface="GE Inspira" pitchFamily="34" charset="0"/>
              </a:defRPr>
            </a:lvl2pPr>
            <a:lvl3pPr marL="1143000" indent="-228600">
              <a:defRPr sz="3200">
                <a:solidFill>
                  <a:schemeClr val="tx1"/>
                </a:solidFill>
                <a:latin typeface="GE Inspira" pitchFamily="34" charset="0"/>
              </a:defRPr>
            </a:lvl3pPr>
            <a:lvl4pPr marL="1600200" indent="-228600">
              <a:defRPr sz="3200">
                <a:solidFill>
                  <a:schemeClr val="tx1"/>
                </a:solidFill>
                <a:latin typeface="GE Inspira" pitchFamily="34" charset="0"/>
              </a:defRPr>
            </a:lvl4pPr>
            <a:lvl5pPr marL="2057400" indent="-228600">
              <a:defRPr sz="3200">
                <a:solidFill>
                  <a:schemeClr val="tx1"/>
                </a:solidFill>
                <a:latin typeface="GE Inspira" pitchFamily="34" charset="0"/>
              </a:defRPr>
            </a:lvl5pPr>
            <a:lvl6pPr marL="2514600" indent="-228600" eaLnBrk="0" fontAlgn="base" hangingPunct="0">
              <a:spcBef>
                <a:spcPct val="0"/>
              </a:spcBef>
              <a:spcAft>
                <a:spcPct val="0"/>
              </a:spcAft>
              <a:defRPr sz="3200">
                <a:solidFill>
                  <a:schemeClr val="tx1"/>
                </a:solidFill>
                <a:latin typeface="GE Inspira" pitchFamily="34" charset="0"/>
              </a:defRPr>
            </a:lvl6pPr>
            <a:lvl7pPr marL="2971800" indent="-228600" eaLnBrk="0" fontAlgn="base" hangingPunct="0">
              <a:spcBef>
                <a:spcPct val="0"/>
              </a:spcBef>
              <a:spcAft>
                <a:spcPct val="0"/>
              </a:spcAft>
              <a:defRPr sz="3200">
                <a:solidFill>
                  <a:schemeClr val="tx1"/>
                </a:solidFill>
                <a:latin typeface="GE Inspira" pitchFamily="34" charset="0"/>
              </a:defRPr>
            </a:lvl7pPr>
            <a:lvl8pPr marL="3429000" indent="-228600" eaLnBrk="0" fontAlgn="base" hangingPunct="0">
              <a:spcBef>
                <a:spcPct val="0"/>
              </a:spcBef>
              <a:spcAft>
                <a:spcPct val="0"/>
              </a:spcAft>
              <a:defRPr sz="3200">
                <a:solidFill>
                  <a:schemeClr val="tx1"/>
                </a:solidFill>
                <a:latin typeface="GE Inspira" pitchFamily="34" charset="0"/>
              </a:defRPr>
            </a:lvl8pPr>
            <a:lvl9pPr marL="3886200" indent="-228600" eaLnBrk="0" fontAlgn="base" hangingPunct="0">
              <a:spcBef>
                <a:spcPct val="0"/>
              </a:spcBef>
              <a:spcAft>
                <a:spcPct val="0"/>
              </a:spcAft>
              <a:defRPr sz="3200">
                <a:solidFill>
                  <a:schemeClr val="tx1"/>
                </a:solidFill>
                <a:latin typeface="GE Inspira" pitchFamily="34" charset="0"/>
              </a:defRPr>
            </a:lvl9pPr>
          </a:lstStyle>
          <a:p>
            <a:pPr marL="285750" indent="-285750">
              <a:buFont typeface="Arial" panose="020B0604020202020204" pitchFamily="34" charset="0"/>
              <a:buChar char="•"/>
            </a:pPr>
            <a:r>
              <a:rPr lang="en-US" altLang="en-US" sz="1600" dirty="0" smtClean="0"/>
              <a:t>Increase FTY</a:t>
            </a:r>
          </a:p>
          <a:p>
            <a:pPr marL="285750" indent="-285750">
              <a:buFont typeface="Arial" panose="020B0604020202020204" pitchFamily="34" charset="0"/>
              <a:buChar char="•"/>
            </a:pPr>
            <a:r>
              <a:rPr lang="en-US" altLang="en-US" sz="1600" dirty="0" smtClean="0"/>
              <a:t>Standardize Process</a:t>
            </a:r>
          </a:p>
        </p:txBody>
      </p:sp>
      <p:graphicFrame>
        <p:nvGraphicFramePr>
          <p:cNvPr id="6" name="Table 5"/>
          <p:cNvGraphicFramePr>
            <a:graphicFrameLocks noGrp="1"/>
          </p:cNvGraphicFramePr>
          <p:nvPr>
            <p:extLst>
              <p:ext uri="{D42A27DB-BD31-4B8C-83A1-F6EECF244321}">
                <p14:modId xmlns:p14="http://schemas.microsoft.com/office/powerpoint/2010/main" val="333608100"/>
              </p:ext>
            </p:extLst>
          </p:nvPr>
        </p:nvGraphicFramePr>
        <p:xfrm>
          <a:off x="4370257" y="1599201"/>
          <a:ext cx="4545143" cy="2226596"/>
        </p:xfrm>
        <a:graphic>
          <a:graphicData uri="http://schemas.openxmlformats.org/drawingml/2006/table">
            <a:tbl>
              <a:tblPr/>
              <a:tblGrid>
                <a:gridCol w="566056"/>
                <a:gridCol w="2079172"/>
                <a:gridCol w="1899915"/>
              </a:tblGrid>
              <a:tr h="274845">
                <a:tc>
                  <a:txBody>
                    <a:bodyPr/>
                    <a:lstStyle/>
                    <a:p>
                      <a:pPr algn="l" fontAlgn="b"/>
                      <a:endParaRPr lang="en-US" sz="1100" b="0" i="0" u="none" strike="noStrike" dirty="0">
                        <a:solidFill>
                          <a:srgbClr val="000000"/>
                        </a:solidFill>
                        <a:effectLst/>
                        <a:latin typeface="GE Inspira"/>
                      </a:endParaRPr>
                    </a:p>
                  </a:txBody>
                  <a:tcPr marL="7620" marR="7620" marT="7620" marB="0" anchor="b">
                    <a:lnL>
                      <a:noFill/>
                    </a:lnL>
                    <a:lnR w="6350" cap="flat" cmpd="sng" algn="ctr">
                      <a:solidFill>
                        <a:srgbClr val="000000"/>
                      </a:solidFill>
                      <a:prstDash val="solid"/>
                      <a:round/>
                      <a:headEnd type="none" w="med" len="med"/>
                      <a:tailEnd type="none" w="med" len="med"/>
                    </a:lnR>
                    <a:lnT>
                      <a:noFill/>
                    </a:lnT>
                    <a:lnB>
                      <a:noFill/>
                    </a:lnB>
                  </a:tcPr>
                </a:tc>
                <a:tc gridSpan="2">
                  <a:txBody>
                    <a:bodyPr/>
                    <a:lstStyle/>
                    <a:p>
                      <a:pPr algn="ctr" fontAlgn="b"/>
                      <a:r>
                        <a:rPr lang="en-US" sz="1600" b="1" i="0" u="none" strike="noStrike" dirty="0">
                          <a:solidFill>
                            <a:srgbClr val="1F497D"/>
                          </a:solidFill>
                          <a:effectLst/>
                          <a:latin typeface="GE Inspira"/>
                        </a:rPr>
                        <a:t>Threat/Opportunity Matrix:</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r>
              <a:tr h="208216">
                <a:tc rowSpan="2">
                  <a:txBody>
                    <a:bodyPr/>
                    <a:lstStyle/>
                    <a:p>
                      <a:pPr algn="ctr" fontAlgn="b"/>
                      <a:endParaRPr lang="en-US" sz="1100" b="0" i="0" u="none" strike="noStrike">
                        <a:solidFill>
                          <a:srgbClr val="1F497D"/>
                        </a:solidFill>
                        <a:effectLst/>
                        <a:latin typeface="GE Inspira"/>
                      </a:endParaRPr>
                    </a:p>
                  </a:txBody>
                  <a:tcPr marL="7620" marR="7620" marT="7620"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rtl="0" fontAlgn="ctr"/>
                      <a:r>
                        <a:rPr lang="en-US" sz="1200" b="1" i="0" u="none" strike="noStrike" dirty="0">
                          <a:solidFill>
                            <a:srgbClr val="1F497D"/>
                          </a:solidFill>
                          <a:effectLst/>
                          <a:latin typeface="GE Inspira"/>
                        </a:rPr>
                        <a:t>Threat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rtl="0" fontAlgn="ctr"/>
                      <a:r>
                        <a:rPr lang="en-US" sz="1200" b="1" i="0" u="none" strike="noStrike" dirty="0">
                          <a:solidFill>
                            <a:srgbClr val="1F497D"/>
                          </a:solidFill>
                          <a:effectLst/>
                          <a:latin typeface="GE Inspira"/>
                        </a:rPr>
                        <a:t>Opportunity</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r>
              <a:tr h="208216">
                <a:tc vMerge="1">
                  <a:txBody>
                    <a:bodyPr/>
                    <a:lstStyle/>
                    <a:p>
                      <a:endParaRPr lang="en-US"/>
                    </a:p>
                  </a:txBody>
                  <a:tcPr/>
                </a:tc>
                <a:tc>
                  <a:txBody>
                    <a:bodyPr/>
                    <a:lstStyle/>
                    <a:p>
                      <a:pPr algn="ctr" rtl="0" fontAlgn="ctr"/>
                      <a:r>
                        <a:rPr lang="en-US" sz="1200" b="1" i="0" u="none" strike="noStrike" dirty="0">
                          <a:solidFill>
                            <a:srgbClr val="1F497D"/>
                          </a:solidFill>
                          <a:effectLst/>
                          <a:latin typeface="GE Inspira"/>
                        </a:rPr>
                        <a:t>(if we don’t make this change)</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rtl="0" fontAlgn="ctr"/>
                      <a:r>
                        <a:rPr lang="en-US" sz="1200" b="1" i="0" u="none" strike="noStrike" dirty="0">
                          <a:solidFill>
                            <a:srgbClr val="1F497D"/>
                          </a:solidFill>
                          <a:effectLst/>
                          <a:latin typeface="GE Inspira"/>
                        </a:rPr>
                        <a:t> (if we do make this change)</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r>
              <a:tr h="216918">
                <a:tc rowSpan="3">
                  <a:txBody>
                    <a:bodyPr/>
                    <a:lstStyle/>
                    <a:p>
                      <a:pPr algn="ctr" rtl="0" fontAlgn="ctr"/>
                      <a:r>
                        <a:rPr lang="en-US" sz="1200" b="1" i="0" u="none" strike="noStrike">
                          <a:solidFill>
                            <a:srgbClr val="1F497D"/>
                          </a:solidFill>
                          <a:effectLst/>
                          <a:latin typeface="GE Inspira"/>
                        </a:rPr>
                        <a:t>Short Term</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1F497D"/>
                          </a:solidFill>
                          <a:effectLst/>
                          <a:latin typeface="GE Inspira"/>
                        </a:rPr>
                        <a:t>Continue to use resources for rework</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dirty="0">
                          <a:solidFill>
                            <a:srgbClr val="1F497D"/>
                          </a:solidFill>
                          <a:effectLst/>
                          <a:latin typeface="GE Inspira"/>
                        </a:rPr>
                        <a:t>Free up resources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4901">
                <a:tc vMerge="1">
                  <a:txBody>
                    <a:bodyPr/>
                    <a:lstStyle/>
                    <a:p>
                      <a:endParaRPr lang="en-US"/>
                    </a:p>
                  </a:txBody>
                  <a:tcPr/>
                </a:tc>
                <a:tc>
                  <a:txBody>
                    <a:bodyPr/>
                    <a:lstStyle/>
                    <a:p>
                      <a:pPr algn="ctr" fontAlgn="b"/>
                      <a:r>
                        <a:rPr lang="en-US" sz="1000" b="0" i="0" u="none" strike="noStrike">
                          <a:solidFill>
                            <a:srgbClr val="1F497D"/>
                          </a:solidFill>
                          <a:effectLst/>
                          <a:latin typeface="GE Inspira"/>
                        </a:rPr>
                        <a:t>Drive increased part cost</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dirty="0">
                          <a:solidFill>
                            <a:srgbClr val="1F497D"/>
                          </a:solidFill>
                          <a:effectLst/>
                          <a:latin typeface="GE Inspira"/>
                        </a:rPr>
                        <a:t>Reduce part cost</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4901">
                <a:tc vMerge="1">
                  <a:txBody>
                    <a:bodyPr/>
                    <a:lstStyle/>
                    <a:p>
                      <a:endParaRPr lang="en-US"/>
                    </a:p>
                  </a:txBody>
                  <a:tcPr/>
                </a:tc>
                <a:tc>
                  <a:txBody>
                    <a:bodyPr/>
                    <a:lstStyle/>
                    <a:p>
                      <a:pPr algn="ctr" fontAlgn="b"/>
                      <a:r>
                        <a:rPr lang="en-US" sz="1000" b="0" i="0" u="none" strike="noStrike" dirty="0">
                          <a:solidFill>
                            <a:srgbClr val="1F497D"/>
                          </a:solidFill>
                          <a:effectLst/>
                          <a:latin typeface="GE Inspira"/>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dirty="0">
                          <a:solidFill>
                            <a:srgbClr val="1F497D"/>
                          </a:solidFill>
                          <a:effectLst/>
                          <a:latin typeface="GE Inspira"/>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41474">
                <a:tc rowSpan="3">
                  <a:txBody>
                    <a:bodyPr/>
                    <a:lstStyle/>
                    <a:p>
                      <a:pPr algn="ctr" rtl="0" fontAlgn="ctr"/>
                      <a:r>
                        <a:rPr lang="en-US" sz="1200" b="1" i="0" u="none" strike="noStrike">
                          <a:solidFill>
                            <a:srgbClr val="1F497D"/>
                          </a:solidFill>
                          <a:effectLst/>
                          <a:latin typeface="GE Inspira"/>
                        </a:rPr>
                        <a:t>Long Term</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1F497D"/>
                          </a:solidFill>
                          <a:effectLst/>
                          <a:latin typeface="GE Inspira"/>
                        </a:rPr>
                        <a:t>Not meet customer demand</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dirty="0">
                          <a:solidFill>
                            <a:srgbClr val="1F497D"/>
                          </a:solidFill>
                          <a:effectLst/>
                          <a:latin typeface="GE Inspira"/>
                        </a:rPr>
                        <a:t>Free up equipment for higher volume NPI programs</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4901">
                <a:tc vMerge="1">
                  <a:txBody>
                    <a:bodyPr/>
                    <a:lstStyle/>
                    <a:p>
                      <a:endParaRPr lang="en-US"/>
                    </a:p>
                  </a:txBody>
                  <a:tcPr/>
                </a:tc>
                <a:tc>
                  <a:txBody>
                    <a:bodyPr/>
                    <a:lstStyle/>
                    <a:p>
                      <a:pPr algn="ctr" fontAlgn="b"/>
                      <a:r>
                        <a:rPr lang="en-US" sz="1000" b="0" i="0" u="none" strike="noStrike">
                          <a:solidFill>
                            <a:srgbClr val="1F497D"/>
                          </a:solidFill>
                          <a:effectLst/>
                          <a:latin typeface="GE Inspira"/>
                        </a:rPr>
                        <a:t>Drive increased part cost</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dirty="0">
                          <a:solidFill>
                            <a:srgbClr val="1F497D"/>
                          </a:solidFill>
                          <a:effectLst/>
                          <a:latin typeface="GE Inspira"/>
                        </a:rPr>
                        <a:t>Reduce part cost</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1559">
                <a:tc vMerge="1">
                  <a:txBody>
                    <a:bodyPr/>
                    <a:lstStyle/>
                    <a:p>
                      <a:endParaRPr lang="en-US"/>
                    </a:p>
                  </a:txBody>
                  <a:tcPr/>
                </a:tc>
                <a:tc>
                  <a:txBody>
                    <a:bodyPr/>
                    <a:lstStyle/>
                    <a:p>
                      <a:pPr algn="ctr" fontAlgn="b"/>
                      <a:r>
                        <a:rPr lang="en-US" sz="1100" b="0" i="0" u="none" strike="noStrike" dirty="0">
                          <a:solidFill>
                            <a:srgbClr val="1F497D"/>
                          </a:solidFill>
                          <a:effectLst/>
                          <a:latin typeface="GE Inspira"/>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dirty="0">
                          <a:solidFill>
                            <a:srgbClr val="1F497D"/>
                          </a:solidFill>
                          <a:effectLst/>
                          <a:latin typeface="GE Inspira"/>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bwMode="auto">
          <a:xfrm>
            <a:off x="-9525" y="1"/>
            <a:ext cx="9144000" cy="4365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l" rtl="0" eaLnBrk="0" fontAlgn="base" hangingPunct="0">
              <a:lnSpc>
                <a:spcPct val="95000"/>
              </a:lnSpc>
              <a:spcBef>
                <a:spcPct val="0"/>
              </a:spcBef>
              <a:spcAft>
                <a:spcPct val="0"/>
              </a:spcAft>
              <a:defRPr sz="4000">
                <a:solidFill>
                  <a:schemeClr val="tx1"/>
                </a:solidFill>
                <a:latin typeface="+mj-lt"/>
                <a:ea typeface="+mj-ea"/>
                <a:cs typeface="+mj-cs"/>
              </a:defRPr>
            </a:lvl1pPr>
            <a:lvl2pPr algn="l" rtl="0" eaLnBrk="0" fontAlgn="base" hangingPunct="0">
              <a:lnSpc>
                <a:spcPct val="95000"/>
              </a:lnSpc>
              <a:spcBef>
                <a:spcPct val="0"/>
              </a:spcBef>
              <a:spcAft>
                <a:spcPct val="0"/>
              </a:spcAft>
              <a:defRPr sz="4000">
                <a:solidFill>
                  <a:schemeClr val="tx1"/>
                </a:solidFill>
                <a:latin typeface="GE Inspira" pitchFamily="34" charset="0"/>
              </a:defRPr>
            </a:lvl2pPr>
            <a:lvl3pPr algn="l" rtl="0" eaLnBrk="0" fontAlgn="base" hangingPunct="0">
              <a:lnSpc>
                <a:spcPct val="95000"/>
              </a:lnSpc>
              <a:spcBef>
                <a:spcPct val="0"/>
              </a:spcBef>
              <a:spcAft>
                <a:spcPct val="0"/>
              </a:spcAft>
              <a:defRPr sz="4000">
                <a:solidFill>
                  <a:schemeClr val="tx1"/>
                </a:solidFill>
                <a:latin typeface="GE Inspira" pitchFamily="34" charset="0"/>
              </a:defRPr>
            </a:lvl3pPr>
            <a:lvl4pPr algn="l" rtl="0" eaLnBrk="0" fontAlgn="base" hangingPunct="0">
              <a:lnSpc>
                <a:spcPct val="95000"/>
              </a:lnSpc>
              <a:spcBef>
                <a:spcPct val="0"/>
              </a:spcBef>
              <a:spcAft>
                <a:spcPct val="0"/>
              </a:spcAft>
              <a:defRPr sz="4000">
                <a:solidFill>
                  <a:schemeClr val="tx1"/>
                </a:solidFill>
                <a:latin typeface="GE Inspira" pitchFamily="34" charset="0"/>
              </a:defRPr>
            </a:lvl4pPr>
            <a:lvl5pPr algn="l" rtl="0" eaLnBrk="0" fontAlgn="base" hangingPunct="0">
              <a:lnSpc>
                <a:spcPct val="95000"/>
              </a:lnSpc>
              <a:spcBef>
                <a:spcPct val="0"/>
              </a:spcBef>
              <a:spcAft>
                <a:spcPct val="0"/>
              </a:spcAft>
              <a:defRPr sz="4000">
                <a:solidFill>
                  <a:schemeClr val="tx1"/>
                </a:solidFill>
                <a:latin typeface="GE Inspira" pitchFamily="34" charset="0"/>
              </a:defRPr>
            </a:lvl5pPr>
            <a:lvl6pPr marL="457200" algn="l" rtl="0" fontAlgn="base">
              <a:lnSpc>
                <a:spcPct val="95000"/>
              </a:lnSpc>
              <a:spcBef>
                <a:spcPct val="0"/>
              </a:spcBef>
              <a:spcAft>
                <a:spcPct val="0"/>
              </a:spcAft>
              <a:defRPr sz="4000">
                <a:solidFill>
                  <a:schemeClr val="tx1"/>
                </a:solidFill>
                <a:latin typeface="GE Inspira" pitchFamily="34" charset="0"/>
              </a:defRPr>
            </a:lvl6pPr>
            <a:lvl7pPr marL="914400" algn="l" rtl="0" fontAlgn="base">
              <a:lnSpc>
                <a:spcPct val="95000"/>
              </a:lnSpc>
              <a:spcBef>
                <a:spcPct val="0"/>
              </a:spcBef>
              <a:spcAft>
                <a:spcPct val="0"/>
              </a:spcAft>
              <a:defRPr sz="4000">
                <a:solidFill>
                  <a:schemeClr val="tx1"/>
                </a:solidFill>
                <a:latin typeface="GE Inspira" pitchFamily="34" charset="0"/>
              </a:defRPr>
            </a:lvl7pPr>
            <a:lvl8pPr marL="1371600" algn="l" rtl="0" fontAlgn="base">
              <a:lnSpc>
                <a:spcPct val="95000"/>
              </a:lnSpc>
              <a:spcBef>
                <a:spcPct val="0"/>
              </a:spcBef>
              <a:spcAft>
                <a:spcPct val="0"/>
              </a:spcAft>
              <a:defRPr sz="4000">
                <a:solidFill>
                  <a:schemeClr val="tx1"/>
                </a:solidFill>
                <a:latin typeface="GE Inspira" pitchFamily="34" charset="0"/>
              </a:defRPr>
            </a:lvl8pPr>
            <a:lvl9pPr marL="1828800" algn="l" rtl="0" fontAlgn="base">
              <a:lnSpc>
                <a:spcPct val="95000"/>
              </a:lnSpc>
              <a:spcBef>
                <a:spcPct val="0"/>
              </a:spcBef>
              <a:spcAft>
                <a:spcPct val="0"/>
              </a:spcAft>
              <a:defRPr sz="4000">
                <a:solidFill>
                  <a:schemeClr val="tx1"/>
                </a:solidFill>
                <a:latin typeface="GE Inspira" pitchFamily="34" charset="0"/>
              </a:defRPr>
            </a:lvl9pPr>
          </a:lstStyle>
          <a:p>
            <a:pPr eaLnBrk="1" hangingPunct="1"/>
            <a:r>
              <a:rPr lang="en-US" sz="2800" b="1" kern="0" dirty="0" smtClean="0"/>
              <a:t>2. </a:t>
            </a:r>
            <a:r>
              <a:rPr lang="en-US" sz="2800" b="1" kern="0" dirty="0" smtClean="0">
                <a:cs typeface="Times New Roman" pitchFamily="18" charset="0"/>
              </a:rPr>
              <a:t>What specific process needs to be improved?</a:t>
            </a:r>
            <a:endParaRPr lang="en-US" sz="2800" b="1" kern="0" dirty="0" smtClean="0"/>
          </a:p>
        </p:txBody>
      </p:sp>
      <p:sp>
        <p:nvSpPr>
          <p:cNvPr id="26" name="Rectangle 12"/>
          <p:cNvSpPr>
            <a:spLocks noChangeArrowheads="1"/>
          </p:cNvSpPr>
          <p:nvPr/>
        </p:nvSpPr>
        <p:spPr bwMode="auto">
          <a:xfrm>
            <a:off x="621792" y="5734050"/>
            <a:ext cx="7735824" cy="307777"/>
          </a:xfrm>
          <a:prstGeom prst="rect">
            <a:avLst/>
          </a:prstGeom>
          <a:noFill/>
          <a:ln w="25400">
            <a:solidFill>
              <a:schemeClr val="tx1"/>
            </a:solidFill>
            <a:miter lim="800000"/>
            <a:headEnd/>
            <a:tailEnd/>
          </a:ln>
          <a:effectLst/>
          <a:extLst>
            <a:ext uri="{909E8E84-426E-40dd-AFC4-6F175D3DCCD1}">
              <a14:hiddenFill xmlns:a14="http://schemas.microsoft.com/office/drawing/2010/main">
                <a:solidFill>
                  <a:srgbClr val="FFFF99"/>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p>
            <a:pPr algn="ctr">
              <a:buClr>
                <a:schemeClr val="bg1"/>
              </a:buClr>
            </a:pPr>
            <a:r>
              <a:rPr lang="en-US" sz="2000" b="1" dirty="0">
                <a:solidFill>
                  <a:srgbClr val="1E4191"/>
                </a:solidFill>
              </a:rPr>
              <a:t>Project Y</a:t>
            </a:r>
            <a:r>
              <a:rPr lang="en-US" sz="2000" b="1" dirty="0" smtClean="0">
                <a:solidFill>
                  <a:srgbClr val="1E4191"/>
                </a:solidFill>
              </a:rPr>
              <a:t>:  Rework of CF6 HPT ACC Manifolds</a:t>
            </a:r>
            <a:endParaRPr lang="en-US" sz="2000" b="1" dirty="0">
              <a:solidFill>
                <a:srgbClr val="1E4191"/>
              </a:solidFill>
            </a:endParaRPr>
          </a:p>
        </p:txBody>
      </p:sp>
      <p:graphicFrame>
        <p:nvGraphicFramePr>
          <p:cNvPr id="7168" name="Diagram 7167"/>
          <p:cNvGraphicFramePr/>
          <p:nvPr>
            <p:extLst>
              <p:ext uri="{D42A27DB-BD31-4B8C-83A1-F6EECF244321}">
                <p14:modId xmlns:p14="http://schemas.microsoft.com/office/powerpoint/2010/main" val="430894433"/>
              </p:ext>
            </p:extLst>
          </p:nvPr>
        </p:nvGraphicFramePr>
        <p:xfrm>
          <a:off x="609600" y="762000"/>
          <a:ext cx="7772400" cy="4876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cxnSp>
        <p:nvCxnSpPr>
          <p:cNvPr id="7173" name="Straight Connector 7172"/>
          <p:cNvCxnSpPr/>
          <p:nvPr/>
        </p:nvCxnSpPr>
        <p:spPr bwMode="auto">
          <a:xfrm flipV="1">
            <a:off x="3810000" y="1524000"/>
            <a:ext cx="533400" cy="304800"/>
          </a:xfrm>
          <a:prstGeom prst="line">
            <a:avLst/>
          </a:prstGeom>
          <a:solidFill>
            <a:schemeClr val="accent1"/>
          </a:solidFill>
          <a:ln w="15875" cap="flat" cmpd="sng" algn="ctr">
            <a:solidFill>
              <a:srgbClr val="FF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7" name="Straight Connector 56"/>
          <p:cNvCxnSpPr/>
          <p:nvPr/>
        </p:nvCxnSpPr>
        <p:spPr bwMode="auto">
          <a:xfrm flipV="1">
            <a:off x="4648200" y="1524000"/>
            <a:ext cx="533400" cy="304800"/>
          </a:xfrm>
          <a:prstGeom prst="line">
            <a:avLst/>
          </a:prstGeom>
          <a:solidFill>
            <a:schemeClr val="accent1"/>
          </a:solidFill>
          <a:ln w="15875" cap="flat" cmpd="sng" algn="ctr">
            <a:solidFill>
              <a:srgbClr val="FF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8" name="Straight Connector 57"/>
          <p:cNvCxnSpPr/>
          <p:nvPr/>
        </p:nvCxnSpPr>
        <p:spPr bwMode="auto">
          <a:xfrm flipV="1">
            <a:off x="5525280" y="1524000"/>
            <a:ext cx="533400" cy="304800"/>
          </a:xfrm>
          <a:prstGeom prst="line">
            <a:avLst/>
          </a:prstGeom>
          <a:solidFill>
            <a:schemeClr val="accent1"/>
          </a:solidFill>
          <a:ln w="15875" cap="flat" cmpd="sng" algn="ctr">
            <a:solidFill>
              <a:srgbClr val="FF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9" name="Straight Connector 58"/>
          <p:cNvCxnSpPr/>
          <p:nvPr/>
        </p:nvCxnSpPr>
        <p:spPr bwMode="auto">
          <a:xfrm flipV="1">
            <a:off x="7239000" y="1524000"/>
            <a:ext cx="533400" cy="304800"/>
          </a:xfrm>
          <a:prstGeom prst="line">
            <a:avLst/>
          </a:prstGeom>
          <a:solidFill>
            <a:schemeClr val="accent1"/>
          </a:solidFill>
          <a:ln w="15875" cap="flat" cmpd="sng" algn="ctr">
            <a:solidFill>
              <a:srgbClr val="FF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0" name="Straight Connector 59"/>
          <p:cNvCxnSpPr/>
          <p:nvPr/>
        </p:nvCxnSpPr>
        <p:spPr bwMode="auto">
          <a:xfrm flipV="1">
            <a:off x="4648200" y="2133600"/>
            <a:ext cx="533400" cy="304800"/>
          </a:xfrm>
          <a:prstGeom prst="line">
            <a:avLst/>
          </a:prstGeom>
          <a:solidFill>
            <a:schemeClr val="accent1"/>
          </a:solidFill>
          <a:ln w="15875" cap="flat" cmpd="sng" algn="ctr">
            <a:solidFill>
              <a:srgbClr val="FF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1" name="Straight Connector 60"/>
          <p:cNvCxnSpPr/>
          <p:nvPr/>
        </p:nvCxnSpPr>
        <p:spPr bwMode="auto">
          <a:xfrm flipV="1">
            <a:off x="6400800" y="2133600"/>
            <a:ext cx="533400" cy="304800"/>
          </a:xfrm>
          <a:prstGeom prst="line">
            <a:avLst/>
          </a:prstGeom>
          <a:solidFill>
            <a:schemeClr val="accent1"/>
          </a:solidFill>
          <a:ln w="15875" cap="flat" cmpd="sng" algn="ctr">
            <a:solidFill>
              <a:srgbClr val="FF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2" name="Straight Connector 61"/>
          <p:cNvCxnSpPr/>
          <p:nvPr/>
        </p:nvCxnSpPr>
        <p:spPr bwMode="auto">
          <a:xfrm flipV="1">
            <a:off x="5991225" y="2743200"/>
            <a:ext cx="533400" cy="304800"/>
          </a:xfrm>
          <a:prstGeom prst="line">
            <a:avLst/>
          </a:prstGeom>
          <a:solidFill>
            <a:schemeClr val="accent1"/>
          </a:solidFill>
          <a:ln w="15875" cap="flat" cmpd="sng" algn="ctr">
            <a:solidFill>
              <a:srgbClr val="FF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3" name="Straight Connector 62"/>
          <p:cNvCxnSpPr/>
          <p:nvPr/>
        </p:nvCxnSpPr>
        <p:spPr bwMode="auto">
          <a:xfrm flipV="1">
            <a:off x="3429000" y="3352800"/>
            <a:ext cx="533400" cy="304800"/>
          </a:xfrm>
          <a:prstGeom prst="line">
            <a:avLst/>
          </a:prstGeom>
          <a:solidFill>
            <a:schemeClr val="accent1"/>
          </a:solidFill>
          <a:ln w="15875" cap="flat" cmpd="sng" algn="ctr">
            <a:solidFill>
              <a:srgbClr val="FF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4" name="Straight Connector 63"/>
          <p:cNvCxnSpPr/>
          <p:nvPr/>
        </p:nvCxnSpPr>
        <p:spPr bwMode="auto">
          <a:xfrm flipV="1">
            <a:off x="4295775" y="3352800"/>
            <a:ext cx="533400" cy="304800"/>
          </a:xfrm>
          <a:prstGeom prst="line">
            <a:avLst/>
          </a:prstGeom>
          <a:solidFill>
            <a:schemeClr val="accent1"/>
          </a:solidFill>
          <a:ln w="15875" cap="flat" cmpd="sng" algn="ctr">
            <a:solidFill>
              <a:srgbClr val="FF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5" name="Straight Connector 64"/>
          <p:cNvCxnSpPr/>
          <p:nvPr/>
        </p:nvCxnSpPr>
        <p:spPr bwMode="auto">
          <a:xfrm flipV="1">
            <a:off x="5991225" y="3352800"/>
            <a:ext cx="533400" cy="304800"/>
          </a:xfrm>
          <a:prstGeom prst="line">
            <a:avLst/>
          </a:prstGeom>
          <a:solidFill>
            <a:schemeClr val="accent1"/>
          </a:solidFill>
          <a:ln w="15875" cap="flat" cmpd="sng" algn="ctr">
            <a:solidFill>
              <a:srgbClr val="FF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6" name="Straight Connector 65"/>
          <p:cNvCxnSpPr/>
          <p:nvPr/>
        </p:nvCxnSpPr>
        <p:spPr bwMode="auto">
          <a:xfrm flipV="1">
            <a:off x="6781800" y="3352800"/>
            <a:ext cx="533400" cy="304800"/>
          </a:xfrm>
          <a:prstGeom prst="line">
            <a:avLst/>
          </a:prstGeom>
          <a:solidFill>
            <a:schemeClr val="accent1"/>
          </a:solidFill>
          <a:ln w="15875" cap="flat" cmpd="sng" algn="ctr">
            <a:solidFill>
              <a:srgbClr val="FF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7" name="Straight Connector 66"/>
          <p:cNvCxnSpPr/>
          <p:nvPr/>
        </p:nvCxnSpPr>
        <p:spPr bwMode="auto">
          <a:xfrm flipV="1">
            <a:off x="3429000" y="3962400"/>
            <a:ext cx="533400" cy="304800"/>
          </a:xfrm>
          <a:prstGeom prst="line">
            <a:avLst/>
          </a:prstGeom>
          <a:solidFill>
            <a:schemeClr val="accent1"/>
          </a:solidFill>
          <a:ln w="15875" cap="flat" cmpd="sng" algn="ctr">
            <a:solidFill>
              <a:srgbClr val="FF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8" name="Straight Connector 67"/>
          <p:cNvCxnSpPr/>
          <p:nvPr/>
        </p:nvCxnSpPr>
        <p:spPr bwMode="auto">
          <a:xfrm flipV="1">
            <a:off x="5972175" y="3962400"/>
            <a:ext cx="533400" cy="304800"/>
          </a:xfrm>
          <a:prstGeom prst="line">
            <a:avLst/>
          </a:prstGeom>
          <a:solidFill>
            <a:schemeClr val="accent1"/>
          </a:solidFill>
          <a:ln w="15875" cap="flat" cmpd="sng" algn="ctr">
            <a:solidFill>
              <a:srgbClr val="FF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9" name="Straight Connector 68"/>
          <p:cNvCxnSpPr/>
          <p:nvPr/>
        </p:nvCxnSpPr>
        <p:spPr bwMode="auto">
          <a:xfrm flipV="1">
            <a:off x="6791325" y="3962400"/>
            <a:ext cx="533400" cy="304800"/>
          </a:xfrm>
          <a:prstGeom prst="line">
            <a:avLst/>
          </a:prstGeom>
          <a:solidFill>
            <a:schemeClr val="accent1"/>
          </a:solidFill>
          <a:ln w="15875" cap="flat" cmpd="sng" algn="ctr">
            <a:solidFill>
              <a:srgbClr val="FF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70" name="Straight Connector 69"/>
          <p:cNvCxnSpPr/>
          <p:nvPr/>
        </p:nvCxnSpPr>
        <p:spPr bwMode="auto">
          <a:xfrm flipV="1">
            <a:off x="4267200" y="3962400"/>
            <a:ext cx="533400" cy="304800"/>
          </a:xfrm>
          <a:prstGeom prst="line">
            <a:avLst/>
          </a:prstGeom>
          <a:solidFill>
            <a:schemeClr val="accent1"/>
          </a:solidFill>
          <a:ln w="15875" cap="flat" cmpd="sng" algn="ctr">
            <a:solidFill>
              <a:srgbClr val="FF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71" name="Straight Connector 70"/>
          <p:cNvCxnSpPr/>
          <p:nvPr/>
        </p:nvCxnSpPr>
        <p:spPr bwMode="auto">
          <a:xfrm flipV="1">
            <a:off x="5572125" y="4572000"/>
            <a:ext cx="533400" cy="304800"/>
          </a:xfrm>
          <a:prstGeom prst="line">
            <a:avLst/>
          </a:prstGeom>
          <a:solidFill>
            <a:schemeClr val="accent1"/>
          </a:solidFill>
          <a:ln w="15875" cap="flat" cmpd="sng" algn="ctr">
            <a:solidFill>
              <a:srgbClr val="FF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72" name="Straight Connector 71"/>
          <p:cNvCxnSpPr/>
          <p:nvPr/>
        </p:nvCxnSpPr>
        <p:spPr bwMode="auto">
          <a:xfrm flipV="1">
            <a:off x="3857625" y="5181600"/>
            <a:ext cx="533400" cy="304800"/>
          </a:xfrm>
          <a:prstGeom prst="line">
            <a:avLst/>
          </a:prstGeom>
          <a:solidFill>
            <a:schemeClr val="accent1"/>
          </a:solidFill>
          <a:ln w="15875" cap="flat" cmpd="sng" algn="ctr">
            <a:solidFill>
              <a:srgbClr val="FF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73" name="Straight Connector 72"/>
          <p:cNvCxnSpPr/>
          <p:nvPr/>
        </p:nvCxnSpPr>
        <p:spPr bwMode="auto">
          <a:xfrm flipV="1">
            <a:off x="5572125" y="5181600"/>
            <a:ext cx="533400" cy="304800"/>
          </a:xfrm>
          <a:prstGeom prst="line">
            <a:avLst/>
          </a:prstGeom>
          <a:solidFill>
            <a:schemeClr val="accent1"/>
          </a:solidFill>
          <a:ln w="15875" cap="flat" cmpd="sng" algn="ctr">
            <a:solidFill>
              <a:srgbClr val="FF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Tree>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0" y="0"/>
            <a:ext cx="8459787" cy="949325"/>
          </a:xfrm>
        </p:spPr>
        <p:txBody>
          <a:bodyPr/>
          <a:lstStyle/>
          <a:p>
            <a:pPr eaLnBrk="1" hangingPunct="1"/>
            <a:r>
              <a:rPr lang="en-US" altLang="en-US" sz="2800" b="1" dirty="0" smtClean="0"/>
              <a:t>3. </a:t>
            </a:r>
            <a:r>
              <a:rPr lang="en-US" altLang="en-US" sz="2800" b="1" dirty="0" smtClean="0">
                <a:cs typeface="Times New Roman" pitchFamily="18" charset="0"/>
              </a:rPr>
              <a:t>How is process performance measured?</a:t>
            </a:r>
            <a:endParaRPr lang="en-US" altLang="en-US" sz="2800" b="1" dirty="0" smtClean="0"/>
          </a:p>
        </p:txBody>
      </p:sp>
      <p:sp>
        <p:nvSpPr>
          <p:cNvPr id="8195" name="TextBox 1"/>
          <p:cNvSpPr txBox="1">
            <a:spLocks noChangeArrowheads="1"/>
          </p:cNvSpPr>
          <p:nvPr/>
        </p:nvSpPr>
        <p:spPr bwMode="auto">
          <a:xfrm>
            <a:off x="228600" y="506616"/>
            <a:ext cx="8686800" cy="42473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200">
                <a:solidFill>
                  <a:schemeClr val="tx1"/>
                </a:solidFill>
                <a:latin typeface="GE Inspira" pitchFamily="34" charset="0"/>
              </a:defRPr>
            </a:lvl1pPr>
            <a:lvl2pPr marL="742950" indent="-285750">
              <a:defRPr sz="3200">
                <a:solidFill>
                  <a:schemeClr val="tx1"/>
                </a:solidFill>
                <a:latin typeface="GE Inspira" pitchFamily="34" charset="0"/>
              </a:defRPr>
            </a:lvl2pPr>
            <a:lvl3pPr marL="1143000" indent="-228600">
              <a:defRPr sz="3200">
                <a:solidFill>
                  <a:schemeClr val="tx1"/>
                </a:solidFill>
                <a:latin typeface="GE Inspira" pitchFamily="34" charset="0"/>
              </a:defRPr>
            </a:lvl3pPr>
            <a:lvl4pPr marL="1600200" indent="-228600">
              <a:defRPr sz="3200">
                <a:solidFill>
                  <a:schemeClr val="tx1"/>
                </a:solidFill>
                <a:latin typeface="GE Inspira" pitchFamily="34" charset="0"/>
              </a:defRPr>
            </a:lvl4pPr>
            <a:lvl5pPr marL="2057400" indent="-228600">
              <a:defRPr sz="3200">
                <a:solidFill>
                  <a:schemeClr val="tx1"/>
                </a:solidFill>
                <a:latin typeface="GE Inspira" pitchFamily="34" charset="0"/>
              </a:defRPr>
            </a:lvl5pPr>
            <a:lvl6pPr marL="2514600" indent="-228600" eaLnBrk="0" fontAlgn="base" hangingPunct="0">
              <a:spcBef>
                <a:spcPct val="0"/>
              </a:spcBef>
              <a:spcAft>
                <a:spcPct val="0"/>
              </a:spcAft>
              <a:defRPr sz="3200">
                <a:solidFill>
                  <a:schemeClr val="tx1"/>
                </a:solidFill>
                <a:latin typeface="GE Inspira" pitchFamily="34" charset="0"/>
              </a:defRPr>
            </a:lvl6pPr>
            <a:lvl7pPr marL="2971800" indent="-228600" eaLnBrk="0" fontAlgn="base" hangingPunct="0">
              <a:spcBef>
                <a:spcPct val="0"/>
              </a:spcBef>
              <a:spcAft>
                <a:spcPct val="0"/>
              </a:spcAft>
              <a:defRPr sz="3200">
                <a:solidFill>
                  <a:schemeClr val="tx1"/>
                </a:solidFill>
                <a:latin typeface="GE Inspira" pitchFamily="34" charset="0"/>
              </a:defRPr>
            </a:lvl7pPr>
            <a:lvl8pPr marL="3429000" indent="-228600" eaLnBrk="0" fontAlgn="base" hangingPunct="0">
              <a:spcBef>
                <a:spcPct val="0"/>
              </a:spcBef>
              <a:spcAft>
                <a:spcPct val="0"/>
              </a:spcAft>
              <a:defRPr sz="3200">
                <a:solidFill>
                  <a:schemeClr val="tx1"/>
                </a:solidFill>
                <a:latin typeface="GE Inspira" pitchFamily="34" charset="0"/>
              </a:defRPr>
            </a:lvl8pPr>
            <a:lvl9pPr marL="3886200" indent="-228600" eaLnBrk="0" fontAlgn="base" hangingPunct="0">
              <a:spcBef>
                <a:spcPct val="0"/>
              </a:spcBef>
              <a:spcAft>
                <a:spcPct val="0"/>
              </a:spcAft>
              <a:defRPr sz="3200">
                <a:solidFill>
                  <a:schemeClr val="tx1"/>
                </a:solidFill>
                <a:latin typeface="GE Inspira" pitchFamily="34" charset="0"/>
              </a:defRPr>
            </a:lvl9pPr>
          </a:lstStyle>
          <a:p>
            <a:r>
              <a:rPr lang="en-US" altLang="en-US" sz="1800" dirty="0"/>
              <a:t>Process Output</a:t>
            </a:r>
            <a:r>
              <a:rPr lang="en-US" altLang="en-US" sz="1800" dirty="0" smtClean="0"/>
              <a:t>:  CF6 HPT Air Manifold that meets air flow CTQ.</a:t>
            </a:r>
          </a:p>
          <a:p>
            <a:endParaRPr lang="en-US" altLang="en-US" sz="1800" dirty="0"/>
          </a:p>
          <a:p>
            <a:r>
              <a:rPr lang="en-US" altLang="en-US" sz="1800" dirty="0"/>
              <a:t>Project Y with detailed quantification:</a:t>
            </a:r>
          </a:p>
          <a:p>
            <a:r>
              <a:rPr lang="en-US" altLang="en-US" sz="1800" dirty="0" smtClean="0"/>
              <a:t>CF6 HPT Air Manifolds need to meet a specific air flow range requirement determined by the engineering drawing.  Unison’s air flow test stand is used to determine air flow rates for final inspection to determine if rework is required to meet the air flow range.</a:t>
            </a:r>
            <a:endParaRPr lang="en-US" altLang="en-US" sz="1800" dirty="0"/>
          </a:p>
          <a:p>
            <a:endParaRPr lang="en-US" altLang="en-US" sz="1800" dirty="0"/>
          </a:p>
          <a:p>
            <a:r>
              <a:rPr lang="en-US" altLang="en-US" sz="1800" dirty="0"/>
              <a:t>Data type of Project Y</a:t>
            </a:r>
            <a:r>
              <a:rPr lang="en-US" altLang="en-US" sz="1800" dirty="0" smtClean="0"/>
              <a:t>:  Air Flow, continuous data.</a:t>
            </a:r>
          </a:p>
          <a:p>
            <a:endParaRPr lang="en-US" altLang="en-US" sz="1800" dirty="0"/>
          </a:p>
          <a:p>
            <a:r>
              <a:rPr lang="en-US" altLang="en-US" sz="1800" dirty="0"/>
              <a:t>Defect Definition</a:t>
            </a:r>
            <a:r>
              <a:rPr lang="en-US" altLang="en-US" sz="1800" dirty="0" smtClean="0"/>
              <a:t>:</a:t>
            </a:r>
          </a:p>
          <a:p>
            <a:r>
              <a:rPr lang="en-US" altLang="en-US" sz="1800" dirty="0" smtClean="0"/>
              <a:t>CF6 HPT Air Manifolds (</a:t>
            </a:r>
            <a:r>
              <a:rPr lang="en-US" altLang="en-US" sz="1800" dirty="0"/>
              <a:t>1473M25 &amp; 1473M26</a:t>
            </a:r>
            <a:r>
              <a:rPr lang="en-US" altLang="en-US" sz="1800" dirty="0" smtClean="0"/>
              <a:t>) need to pass an air flow requirement of 0.128 – 0.136 pounds per second with 2.5 PSIG static pressure maintained across the manifold.</a:t>
            </a:r>
            <a:endParaRPr lang="en-US" altLang="en-US" sz="1800" dirty="0"/>
          </a:p>
          <a:p>
            <a:endParaRPr lang="en-US" altLang="en-US" sz="1800" dirty="0"/>
          </a:p>
          <a:p>
            <a:r>
              <a:rPr lang="en-US" altLang="en-US" sz="1800" dirty="0"/>
              <a:t>Was MSA needed</a:t>
            </a:r>
            <a:r>
              <a:rPr lang="en-US" altLang="en-US" sz="1800" dirty="0" smtClean="0"/>
              <a:t>?  Yes, see next slide.</a:t>
            </a:r>
            <a:endParaRPr lang="en-US" altLang="en-US" sz="1800" dirty="0"/>
          </a:p>
        </p:txBody>
      </p:sp>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02522" y="4565409"/>
            <a:ext cx="2348929" cy="180504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7232456" y="5900603"/>
            <a:ext cx="1460656" cy="430887"/>
          </a:xfrm>
          <a:prstGeom prst="rect">
            <a:avLst/>
          </a:prstGeom>
          <a:noFill/>
        </p:spPr>
        <p:txBody>
          <a:bodyPr wrap="none" rtlCol="0">
            <a:spAutoFit/>
          </a:bodyPr>
          <a:lstStyle/>
          <a:p>
            <a:pPr algn="ctr"/>
            <a:r>
              <a:rPr lang="en-US" sz="1100" dirty="0" smtClean="0"/>
              <a:t>2.5 PSIG</a:t>
            </a:r>
          </a:p>
          <a:p>
            <a:pPr algn="ctr"/>
            <a:r>
              <a:rPr lang="en-US" sz="1100" dirty="0" smtClean="0"/>
              <a:t>(from test equipment)</a:t>
            </a:r>
            <a:endParaRPr lang="en-US" sz="1100" dirty="0"/>
          </a:p>
        </p:txBody>
      </p:sp>
      <p:grpSp>
        <p:nvGrpSpPr>
          <p:cNvPr id="10" name="Group 9"/>
          <p:cNvGrpSpPr/>
          <p:nvPr/>
        </p:nvGrpSpPr>
        <p:grpSpPr>
          <a:xfrm rot="20385053">
            <a:off x="5255009" y="4151066"/>
            <a:ext cx="1267767" cy="1236560"/>
            <a:chOff x="5918479" y="4311805"/>
            <a:chExt cx="1267767" cy="1236560"/>
          </a:xfrm>
        </p:grpSpPr>
        <p:cxnSp>
          <p:nvCxnSpPr>
            <p:cNvPr id="9" name="Straight Arrow Connector 8"/>
            <p:cNvCxnSpPr/>
            <p:nvPr/>
          </p:nvCxnSpPr>
          <p:spPr bwMode="auto">
            <a:xfrm flipV="1">
              <a:off x="5918479" y="4311805"/>
              <a:ext cx="200967" cy="169760"/>
            </a:xfrm>
            <a:prstGeom prst="straightConnector1">
              <a:avLst/>
            </a:prstGeom>
            <a:solidFill>
              <a:schemeClr val="accent1"/>
            </a:solidFill>
            <a:ln w="9525" cap="flat" cmpd="sng" algn="ctr">
              <a:solidFill>
                <a:schemeClr val="tx1"/>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3" name="Straight Arrow Connector 12"/>
            <p:cNvCxnSpPr/>
            <p:nvPr/>
          </p:nvCxnSpPr>
          <p:spPr bwMode="auto">
            <a:xfrm flipV="1">
              <a:off x="6070879" y="4464205"/>
              <a:ext cx="200967" cy="169760"/>
            </a:xfrm>
            <a:prstGeom prst="straightConnector1">
              <a:avLst/>
            </a:prstGeom>
            <a:solidFill>
              <a:schemeClr val="accent1"/>
            </a:solidFill>
            <a:ln w="9525" cap="flat" cmpd="sng" algn="ctr">
              <a:solidFill>
                <a:schemeClr val="tx1"/>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4" name="Straight Arrow Connector 13"/>
            <p:cNvCxnSpPr/>
            <p:nvPr/>
          </p:nvCxnSpPr>
          <p:spPr bwMode="auto">
            <a:xfrm flipV="1">
              <a:off x="6223279" y="4616605"/>
              <a:ext cx="200967" cy="169760"/>
            </a:xfrm>
            <a:prstGeom prst="straightConnector1">
              <a:avLst/>
            </a:prstGeom>
            <a:solidFill>
              <a:schemeClr val="accent1"/>
            </a:solidFill>
            <a:ln w="9525" cap="flat" cmpd="sng" algn="ctr">
              <a:solidFill>
                <a:schemeClr val="tx1"/>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5" name="Straight Arrow Connector 14"/>
            <p:cNvCxnSpPr/>
            <p:nvPr/>
          </p:nvCxnSpPr>
          <p:spPr bwMode="auto">
            <a:xfrm flipV="1">
              <a:off x="6375679" y="4769005"/>
              <a:ext cx="200967" cy="169760"/>
            </a:xfrm>
            <a:prstGeom prst="straightConnector1">
              <a:avLst/>
            </a:prstGeom>
            <a:solidFill>
              <a:schemeClr val="accent1"/>
            </a:solidFill>
            <a:ln w="9525" cap="flat" cmpd="sng" algn="ctr">
              <a:solidFill>
                <a:schemeClr val="tx1"/>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6" name="Straight Arrow Connector 15"/>
            <p:cNvCxnSpPr/>
            <p:nvPr/>
          </p:nvCxnSpPr>
          <p:spPr bwMode="auto">
            <a:xfrm flipV="1">
              <a:off x="6528079" y="4921405"/>
              <a:ext cx="200967" cy="169760"/>
            </a:xfrm>
            <a:prstGeom prst="straightConnector1">
              <a:avLst/>
            </a:prstGeom>
            <a:solidFill>
              <a:schemeClr val="accent1"/>
            </a:solidFill>
            <a:ln w="9525" cap="flat" cmpd="sng" algn="ctr">
              <a:solidFill>
                <a:schemeClr val="tx1"/>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7" name="Straight Arrow Connector 16"/>
            <p:cNvCxnSpPr/>
            <p:nvPr/>
          </p:nvCxnSpPr>
          <p:spPr bwMode="auto">
            <a:xfrm flipV="1">
              <a:off x="6680479" y="5073805"/>
              <a:ext cx="200967" cy="169760"/>
            </a:xfrm>
            <a:prstGeom prst="straightConnector1">
              <a:avLst/>
            </a:prstGeom>
            <a:solidFill>
              <a:schemeClr val="accent1"/>
            </a:solidFill>
            <a:ln w="9525" cap="flat" cmpd="sng" algn="ctr">
              <a:solidFill>
                <a:schemeClr val="tx1"/>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8" name="Straight Arrow Connector 17"/>
            <p:cNvCxnSpPr/>
            <p:nvPr/>
          </p:nvCxnSpPr>
          <p:spPr bwMode="auto">
            <a:xfrm flipV="1">
              <a:off x="6832879" y="5226205"/>
              <a:ext cx="200967" cy="169760"/>
            </a:xfrm>
            <a:prstGeom prst="straightConnector1">
              <a:avLst/>
            </a:prstGeom>
            <a:solidFill>
              <a:schemeClr val="accent1"/>
            </a:solidFill>
            <a:ln w="9525" cap="flat" cmpd="sng" algn="ctr">
              <a:solidFill>
                <a:schemeClr val="tx1"/>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9" name="Straight Arrow Connector 18"/>
            <p:cNvCxnSpPr/>
            <p:nvPr/>
          </p:nvCxnSpPr>
          <p:spPr bwMode="auto">
            <a:xfrm flipV="1">
              <a:off x="6985279" y="5378605"/>
              <a:ext cx="200967" cy="169760"/>
            </a:xfrm>
            <a:prstGeom prst="straightConnector1">
              <a:avLst/>
            </a:prstGeom>
            <a:solidFill>
              <a:schemeClr val="accent1"/>
            </a:solidFill>
            <a:ln w="9525" cap="flat" cmpd="sng" algn="ctr">
              <a:solidFill>
                <a:schemeClr val="tx1"/>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sp>
        <p:nvSpPr>
          <p:cNvPr id="21" name="TextBox 20"/>
          <p:cNvSpPr txBox="1"/>
          <p:nvPr/>
        </p:nvSpPr>
        <p:spPr>
          <a:xfrm rot="1482838">
            <a:off x="5290782" y="4378242"/>
            <a:ext cx="1451038" cy="261610"/>
          </a:xfrm>
          <a:prstGeom prst="rect">
            <a:avLst/>
          </a:prstGeom>
          <a:noFill/>
        </p:spPr>
        <p:txBody>
          <a:bodyPr wrap="none" rtlCol="0">
            <a:spAutoFit/>
          </a:bodyPr>
          <a:lstStyle/>
          <a:p>
            <a:r>
              <a:rPr lang="en-US" sz="1100" dirty="0" smtClean="0"/>
              <a:t>0.128 – 0.136 lbs./sec</a:t>
            </a:r>
            <a:endParaRPr lang="en-US" sz="1100" dirty="0"/>
          </a:p>
        </p:txBody>
      </p:sp>
      <p:cxnSp>
        <p:nvCxnSpPr>
          <p:cNvPr id="12" name="Straight Arrow Connector 11"/>
          <p:cNvCxnSpPr>
            <a:stCxn id="3" idx="1"/>
          </p:cNvCxnSpPr>
          <p:nvPr/>
        </p:nvCxnSpPr>
        <p:spPr bwMode="auto">
          <a:xfrm flipH="1" flipV="1">
            <a:off x="6821307" y="6116046"/>
            <a:ext cx="411149" cy="1"/>
          </a:xfrm>
          <a:prstGeom prst="straightConnector1">
            <a:avLst/>
          </a:prstGeom>
          <a:solidFill>
            <a:schemeClr val="accent1"/>
          </a:solidFill>
          <a:ln w="9525" cap="flat" cmpd="sng" algn="ctr">
            <a:solidFill>
              <a:schemeClr val="tx1"/>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Tree>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28575" y="28576"/>
            <a:ext cx="6753225" cy="419100"/>
          </a:xfrm>
        </p:spPr>
        <p:txBody>
          <a:bodyPr/>
          <a:lstStyle/>
          <a:p>
            <a:pPr eaLnBrk="1" hangingPunct="1"/>
            <a:r>
              <a:rPr lang="en-US" altLang="en-US" sz="2800" b="1" dirty="0" smtClean="0"/>
              <a:t>3. </a:t>
            </a:r>
            <a:r>
              <a:rPr lang="en-US" altLang="en-US" sz="2800" b="1" dirty="0" smtClean="0">
                <a:cs typeface="Times New Roman" pitchFamily="18" charset="0"/>
              </a:rPr>
              <a:t>How is process performance measured?</a:t>
            </a:r>
            <a:endParaRPr lang="en-US" altLang="en-US" sz="2800" b="1" dirty="0" smtClean="0"/>
          </a:p>
        </p:txBody>
      </p:sp>
      <p:sp>
        <p:nvSpPr>
          <p:cNvPr id="8195" name="TextBox 1"/>
          <p:cNvSpPr txBox="1">
            <a:spLocks noChangeArrowheads="1"/>
          </p:cNvSpPr>
          <p:nvPr/>
        </p:nvSpPr>
        <p:spPr bwMode="auto">
          <a:xfrm>
            <a:off x="228600" y="762000"/>
            <a:ext cx="86868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200">
                <a:solidFill>
                  <a:schemeClr val="tx1"/>
                </a:solidFill>
                <a:latin typeface="GE Inspira" pitchFamily="34" charset="0"/>
              </a:defRPr>
            </a:lvl1pPr>
            <a:lvl2pPr marL="742950" indent="-285750">
              <a:defRPr sz="3200">
                <a:solidFill>
                  <a:schemeClr val="tx1"/>
                </a:solidFill>
                <a:latin typeface="GE Inspira" pitchFamily="34" charset="0"/>
              </a:defRPr>
            </a:lvl2pPr>
            <a:lvl3pPr marL="1143000" indent="-228600">
              <a:defRPr sz="3200">
                <a:solidFill>
                  <a:schemeClr val="tx1"/>
                </a:solidFill>
                <a:latin typeface="GE Inspira" pitchFamily="34" charset="0"/>
              </a:defRPr>
            </a:lvl3pPr>
            <a:lvl4pPr marL="1600200" indent="-228600">
              <a:defRPr sz="3200">
                <a:solidFill>
                  <a:schemeClr val="tx1"/>
                </a:solidFill>
                <a:latin typeface="GE Inspira" pitchFamily="34" charset="0"/>
              </a:defRPr>
            </a:lvl4pPr>
            <a:lvl5pPr marL="2057400" indent="-228600">
              <a:defRPr sz="3200">
                <a:solidFill>
                  <a:schemeClr val="tx1"/>
                </a:solidFill>
                <a:latin typeface="GE Inspira" pitchFamily="34" charset="0"/>
              </a:defRPr>
            </a:lvl5pPr>
            <a:lvl6pPr marL="2514600" indent="-228600" eaLnBrk="0" fontAlgn="base" hangingPunct="0">
              <a:spcBef>
                <a:spcPct val="0"/>
              </a:spcBef>
              <a:spcAft>
                <a:spcPct val="0"/>
              </a:spcAft>
              <a:defRPr sz="3200">
                <a:solidFill>
                  <a:schemeClr val="tx1"/>
                </a:solidFill>
                <a:latin typeface="GE Inspira" pitchFamily="34" charset="0"/>
              </a:defRPr>
            </a:lvl6pPr>
            <a:lvl7pPr marL="2971800" indent="-228600" eaLnBrk="0" fontAlgn="base" hangingPunct="0">
              <a:spcBef>
                <a:spcPct val="0"/>
              </a:spcBef>
              <a:spcAft>
                <a:spcPct val="0"/>
              </a:spcAft>
              <a:defRPr sz="3200">
                <a:solidFill>
                  <a:schemeClr val="tx1"/>
                </a:solidFill>
                <a:latin typeface="GE Inspira" pitchFamily="34" charset="0"/>
              </a:defRPr>
            </a:lvl7pPr>
            <a:lvl8pPr marL="3429000" indent="-228600" eaLnBrk="0" fontAlgn="base" hangingPunct="0">
              <a:spcBef>
                <a:spcPct val="0"/>
              </a:spcBef>
              <a:spcAft>
                <a:spcPct val="0"/>
              </a:spcAft>
              <a:defRPr sz="3200">
                <a:solidFill>
                  <a:schemeClr val="tx1"/>
                </a:solidFill>
                <a:latin typeface="GE Inspira" pitchFamily="34" charset="0"/>
              </a:defRPr>
            </a:lvl8pPr>
            <a:lvl9pPr marL="3886200" indent="-228600" eaLnBrk="0" fontAlgn="base" hangingPunct="0">
              <a:spcBef>
                <a:spcPct val="0"/>
              </a:spcBef>
              <a:spcAft>
                <a:spcPct val="0"/>
              </a:spcAft>
              <a:defRPr sz="3200">
                <a:solidFill>
                  <a:schemeClr val="tx1"/>
                </a:solidFill>
                <a:latin typeface="GE Inspira" pitchFamily="34" charset="0"/>
              </a:defRPr>
            </a:lvl9pPr>
          </a:lstStyle>
          <a:p>
            <a:r>
              <a:rPr lang="en-US" altLang="en-US" sz="1800" dirty="0" smtClean="0"/>
              <a:t>Was MSA needed? </a:t>
            </a:r>
            <a:r>
              <a:rPr lang="en-US" altLang="en-US" sz="1800" dirty="0"/>
              <a:t>Yes, </a:t>
            </a:r>
            <a:r>
              <a:rPr lang="en-US" altLang="en-US" sz="1800" dirty="0" smtClean="0"/>
              <a:t>Part Number 1473M25 was used for Gage R&amp;R.  </a:t>
            </a:r>
            <a:endParaRPr lang="en-US" altLang="en-US" sz="1800" dirty="0"/>
          </a:p>
        </p:txBody>
      </p:sp>
      <p:sp>
        <p:nvSpPr>
          <p:cNvPr id="15" name="TextBox 1"/>
          <p:cNvSpPr txBox="1">
            <a:spLocks noChangeArrowheads="1"/>
          </p:cNvSpPr>
          <p:nvPr/>
        </p:nvSpPr>
        <p:spPr bwMode="auto">
          <a:xfrm>
            <a:off x="5175747" y="1643076"/>
            <a:ext cx="3917049"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200">
                <a:solidFill>
                  <a:schemeClr val="tx1"/>
                </a:solidFill>
                <a:latin typeface="GE Inspira" pitchFamily="34" charset="0"/>
              </a:defRPr>
            </a:lvl1pPr>
            <a:lvl2pPr marL="742950" indent="-285750">
              <a:defRPr sz="3200">
                <a:solidFill>
                  <a:schemeClr val="tx1"/>
                </a:solidFill>
                <a:latin typeface="GE Inspira" pitchFamily="34" charset="0"/>
              </a:defRPr>
            </a:lvl2pPr>
            <a:lvl3pPr marL="1143000" indent="-228600">
              <a:defRPr sz="3200">
                <a:solidFill>
                  <a:schemeClr val="tx1"/>
                </a:solidFill>
                <a:latin typeface="GE Inspira" pitchFamily="34" charset="0"/>
              </a:defRPr>
            </a:lvl3pPr>
            <a:lvl4pPr marL="1600200" indent="-228600">
              <a:defRPr sz="3200">
                <a:solidFill>
                  <a:schemeClr val="tx1"/>
                </a:solidFill>
                <a:latin typeface="GE Inspira" pitchFamily="34" charset="0"/>
              </a:defRPr>
            </a:lvl4pPr>
            <a:lvl5pPr marL="2057400" indent="-228600">
              <a:defRPr sz="3200">
                <a:solidFill>
                  <a:schemeClr val="tx1"/>
                </a:solidFill>
                <a:latin typeface="GE Inspira" pitchFamily="34" charset="0"/>
              </a:defRPr>
            </a:lvl5pPr>
            <a:lvl6pPr marL="2514600" indent="-228600" eaLnBrk="0" fontAlgn="base" hangingPunct="0">
              <a:spcBef>
                <a:spcPct val="0"/>
              </a:spcBef>
              <a:spcAft>
                <a:spcPct val="0"/>
              </a:spcAft>
              <a:defRPr sz="3200">
                <a:solidFill>
                  <a:schemeClr val="tx1"/>
                </a:solidFill>
                <a:latin typeface="GE Inspira" pitchFamily="34" charset="0"/>
              </a:defRPr>
            </a:lvl6pPr>
            <a:lvl7pPr marL="2971800" indent="-228600" eaLnBrk="0" fontAlgn="base" hangingPunct="0">
              <a:spcBef>
                <a:spcPct val="0"/>
              </a:spcBef>
              <a:spcAft>
                <a:spcPct val="0"/>
              </a:spcAft>
              <a:defRPr sz="3200">
                <a:solidFill>
                  <a:schemeClr val="tx1"/>
                </a:solidFill>
                <a:latin typeface="GE Inspira" pitchFamily="34" charset="0"/>
              </a:defRPr>
            </a:lvl7pPr>
            <a:lvl8pPr marL="3429000" indent="-228600" eaLnBrk="0" fontAlgn="base" hangingPunct="0">
              <a:spcBef>
                <a:spcPct val="0"/>
              </a:spcBef>
              <a:spcAft>
                <a:spcPct val="0"/>
              </a:spcAft>
              <a:defRPr sz="3200">
                <a:solidFill>
                  <a:schemeClr val="tx1"/>
                </a:solidFill>
                <a:latin typeface="GE Inspira" pitchFamily="34" charset="0"/>
              </a:defRPr>
            </a:lvl8pPr>
            <a:lvl9pPr marL="3886200" indent="-228600" eaLnBrk="0" fontAlgn="base" hangingPunct="0">
              <a:spcBef>
                <a:spcPct val="0"/>
              </a:spcBef>
              <a:spcAft>
                <a:spcPct val="0"/>
              </a:spcAft>
              <a:defRPr sz="3200">
                <a:solidFill>
                  <a:schemeClr val="tx1"/>
                </a:solidFill>
                <a:latin typeface="GE Inspira" pitchFamily="34" charset="0"/>
              </a:defRPr>
            </a:lvl9pPr>
          </a:lstStyle>
          <a:p>
            <a:r>
              <a:rPr lang="en-US" altLang="en-US" sz="1600" dirty="0" smtClean="0"/>
              <a:t>Gage R&amp;R:  2 operators, measuring 10 parts, 2 replications.  The tolerance of the air flow measurement is .0013 lbs./sec at 2.5 PSIG static pressure.</a:t>
            </a:r>
          </a:p>
        </p:txBody>
      </p:sp>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6676" y="1169433"/>
            <a:ext cx="4916328" cy="36872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71444" y="3808325"/>
            <a:ext cx="3534456" cy="25734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Rectangle 1"/>
          <p:cNvSpPr/>
          <p:nvPr/>
        </p:nvSpPr>
        <p:spPr bwMode="auto">
          <a:xfrm>
            <a:off x="5524500" y="4629774"/>
            <a:ext cx="2442792" cy="108857"/>
          </a:xfrm>
          <a:prstGeom prst="rect">
            <a:avLst/>
          </a:prstGeom>
          <a:noFill/>
          <a:ln w="9525" cap="flat" cmpd="sng" algn="ctr">
            <a:solidFill>
              <a:srgbClr val="FF000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3200" b="0" i="0" u="none" strike="noStrike" cap="none" normalizeH="0" baseline="0" smtClean="0">
              <a:ln>
                <a:noFill/>
              </a:ln>
              <a:solidFill>
                <a:schemeClr val="tx1"/>
              </a:solidFill>
              <a:effectLst/>
              <a:latin typeface="GE Inspira" pitchFamily="34" charset="0"/>
            </a:endParaRPr>
          </a:p>
        </p:txBody>
      </p:sp>
      <p:sp>
        <p:nvSpPr>
          <p:cNvPr id="9" name="Rectangle 8"/>
          <p:cNvSpPr/>
          <p:nvPr/>
        </p:nvSpPr>
        <p:spPr bwMode="auto">
          <a:xfrm>
            <a:off x="5524500" y="5509797"/>
            <a:ext cx="3589218" cy="99370"/>
          </a:xfrm>
          <a:prstGeom prst="rect">
            <a:avLst/>
          </a:prstGeom>
          <a:noFill/>
          <a:ln w="9525" cap="flat" cmpd="sng" algn="ctr">
            <a:solidFill>
              <a:srgbClr val="FF000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3200" b="0" i="0" u="none" strike="noStrike" cap="none" normalizeH="0" baseline="0" smtClean="0">
              <a:ln>
                <a:noFill/>
              </a:ln>
              <a:solidFill>
                <a:schemeClr val="tx1"/>
              </a:solidFill>
              <a:effectLst/>
              <a:latin typeface="GE Inspira" pitchFamily="34" charset="0"/>
            </a:endParaRPr>
          </a:p>
        </p:txBody>
      </p:sp>
      <p:sp>
        <p:nvSpPr>
          <p:cNvPr id="6" name="Rounded Rectangle 5"/>
          <p:cNvSpPr/>
          <p:nvPr/>
        </p:nvSpPr>
        <p:spPr bwMode="auto">
          <a:xfrm>
            <a:off x="1743959" y="2045616"/>
            <a:ext cx="443060" cy="772998"/>
          </a:xfrm>
          <a:prstGeom prst="roundRect">
            <a:avLst/>
          </a:prstGeom>
          <a:noFill/>
          <a:ln w="9525" cap="flat" cmpd="sng" algn="ctr">
            <a:solidFill>
              <a:srgbClr val="FF000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3200" b="0" i="0" u="none" strike="noStrike" cap="none" normalizeH="0" baseline="0" smtClean="0">
              <a:ln>
                <a:noFill/>
              </a:ln>
              <a:solidFill>
                <a:schemeClr val="tx1"/>
              </a:solidFill>
              <a:effectLst/>
              <a:latin typeface="GE Inspira" pitchFamily="34" charset="0"/>
            </a:endParaRPr>
          </a:p>
        </p:txBody>
      </p:sp>
      <p:sp>
        <p:nvSpPr>
          <p:cNvPr id="18" name="Cloud"/>
          <p:cNvSpPr>
            <a:spLocks noChangeAspect="1" noEditPoints="1" noChangeArrowheads="1"/>
          </p:cNvSpPr>
          <p:nvPr/>
        </p:nvSpPr>
        <p:spPr bwMode="auto">
          <a:xfrm>
            <a:off x="7134272" y="3154500"/>
            <a:ext cx="1837689" cy="953273"/>
          </a:xfrm>
          <a:custGeom>
            <a:avLst/>
            <a:gdLst>
              <a:gd name="T0" fmla="*/ 67 w 21600"/>
              <a:gd name="T1" fmla="*/ 10800 h 21600"/>
              <a:gd name="T2" fmla="*/ 10800 w 21600"/>
              <a:gd name="T3" fmla="*/ 21577 h 21600"/>
              <a:gd name="T4" fmla="*/ 21582 w 21600"/>
              <a:gd name="T5" fmla="*/ 10800 h 21600"/>
              <a:gd name="T6" fmla="*/ 10800 w 21600"/>
              <a:gd name="T7" fmla="*/ 1235 h 21600"/>
              <a:gd name="T8" fmla="*/ 2977 w 21600"/>
              <a:gd name="T9" fmla="*/ 3262 h 21600"/>
              <a:gd name="T10" fmla="*/ 17087 w 21600"/>
              <a:gd name="T11" fmla="*/ 17337 h 21600"/>
            </a:gdLst>
            <a:ahLst/>
            <a:cxnLst>
              <a:cxn ang="0">
                <a:pos x="T0" y="T1"/>
              </a:cxn>
              <a:cxn ang="0">
                <a:pos x="T2" y="T3"/>
              </a:cxn>
              <a:cxn ang="0">
                <a:pos x="T4" y="T5"/>
              </a:cxn>
              <a:cxn ang="0">
                <a:pos x="T6" y="T7"/>
              </a:cxn>
            </a:cxnLst>
            <a:rect l="T8" t="T9" r="T10" b="T11"/>
            <a:pathLst>
              <a:path w="21600" h="21600" extrusionOk="0">
                <a:moveTo>
                  <a:pt x="1949" y="7180"/>
                </a:moveTo>
                <a:cubicBezTo>
                  <a:pt x="841" y="7336"/>
                  <a:pt x="0" y="8613"/>
                  <a:pt x="0" y="10137"/>
                </a:cubicBezTo>
                <a:cubicBezTo>
                  <a:pt x="-1" y="11192"/>
                  <a:pt x="409" y="12169"/>
                  <a:pt x="1074" y="12702"/>
                </a:cubicBezTo>
                <a:lnTo>
                  <a:pt x="1063" y="12668"/>
                </a:lnTo>
                <a:cubicBezTo>
                  <a:pt x="685" y="13217"/>
                  <a:pt x="475" y="13940"/>
                  <a:pt x="475" y="14690"/>
                </a:cubicBezTo>
                <a:cubicBezTo>
                  <a:pt x="475" y="16325"/>
                  <a:pt x="1451" y="17650"/>
                  <a:pt x="2655" y="17650"/>
                </a:cubicBezTo>
                <a:cubicBezTo>
                  <a:pt x="2739" y="17650"/>
                  <a:pt x="2824" y="17643"/>
                  <a:pt x="2909" y="17629"/>
                </a:cubicBezTo>
                <a:lnTo>
                  <a:pt x="2897" y="17649"/>
                </a:lnTo>
                <a:cubicBezTo>
                  <a:pt x="3585" y="19288"/>
                  <a:pt x="4863" y="20300"/>
                  <a:pt x="6247" y="20300"/>
                </a:cubicBezTo>
                <a:cubicBezTo>
                  <a:pt x="6947" y="20299"/>
                  <a:pt x="7635" y="20039"/>
                  <a:pt x="8235" y="19546"/>
                </a:cubicBezTo>
                <a:lnTo>
                  <a:pt x="8229" y="19550"/>
                </a:lnTo>
                <a:cubicBezTo>
                  <a:pt x="8855" y="20829"/>
                  <a:pt x="9908" y="21597"/>
                  <a:pt x="11036" y="21597"/>
                </a:cubicBezTo>
                <a:cubicBezTo>
                  <a:pt x="12523" y="21596"/>
                  <a:pt x="13836" y="20267"/>
                  <a:pt x="14267" y="18324"/>
                </a:cubicBezTo>
                <a:lnTo>
                  <a:pt x="14270" y="18350"/>
                </a:lnTo>
                <a:cubicBezTo>
                  <a:pt x="14730" y="18740"/>
                  <a:pt x="15260" y="18947"/>
                  <a:pt x="15802" y="18947"/>
                </a:cubicBezTo>
                <a:cubicBezTo>
                  <a:pt x="17390" y="18946"/>
                  <a:pt x="18682" y="17205"/>
                  <a:pt x="18694" y="15045"/>
                </a:cubicBezTo>
                <a:lnTo>
                  <a:pt x="18689" y="15035"/>
                </a:lnTo>
                <a:cubicBezTo>
                  <a:pt x="20357" y="14710"/>
                  <a:pt x="21597" y="12765"/>
                  <a:pt x="21597" y="10472"/>
                </a:cubicBezTo>
                <a:cubicBezTo>
                  <a:pt x="21597" y="9456"/>
                  <a:pt x="21350" y="8469"/>
                  <a:pt x="20896" y="7663"/>
                </a:cubicBezTo>
                <a:lnTo>
                  <a:pt x="20889" y="7661"/>
                </a:lnTo>
                <a:cubicBezTo>
                  <a:pt x="21031" y="7208"/>
                  <a:pt x="21105" y="6721"/>
                  <a:pt x="21105" y="6228"/>
                </a:cubicBezTo>
                <a:cubicBezTo>
                  <a:pt x="21105" y="4588"/>
                  <a:pt x="20299" y="3150"/>
                  <a:pt x="19139" y="2719"/>
                </a:cubicBezTo>
                <a:lnTo>
                  <a:pt x="19148" y="2712"/>
                </a:lnTo>
                <a:cubicBezTo>
                  <a:pt x="18940" y="1142"/>
                  <a:pt x="17933" y="0"/>
                  <a:pt x="16758" y="0"/>
                </a:cubicBezTo>
                <a:cubicBezTo>
                  <a:pt x="16044" y="-1"/>
                  <a:pt x="15367" y="426"/>
                  <a:pt x="14905" y="1165"/>
                </a:cubicBezTo>
                <a:lnTo>
                  <a:pt x="14909" y="1170"/>
                </a:lnTo>
                <a:cubicBezTo>
                  <a:pt x="14497" y="432"/>
                  <a:pt x="13855" y="0"/>
                  <a:pt x="13174" y="0"/>
                </a:cubicBezTo>
                <a:cubicBezTo>
                  <a:pt x="12347" y="-1"/>
                  <a:pt x="11590" y="637"/>
                  <a:pt x="11221" y="1645"/>
                </a:cubicBezTo>
                <a:lnTo>
                  <a:pt x="11229" y="1694"/>
                </a:lnTo>
                <a:cubicBezTo>
                  <a:pt x="10730" y="1024"/>
                  <a:pt x="10058" y="650"/>
                  <a:pt x="9358" y="650"/>
                </a:cubicBezTo>
                <a:cubicBezTo>
                  <a:pt x="8372" y="649"/>
                  <a:pt x="7466" y="1391"/>
                  <a:pt x="7003" y="2578"/>
                </a:cubicBezTo>
                <a:lnTo>
                  <a:pt x="6995" y="2602"/>
                </a:lnTo>
                <a:cubicBezTo>
                  <a:pt x="6477" y="2189"/>
                  <a:pt x="5888" y="1972"/>
                  <a:pt x="5288" y="1972"/>
                </a:cubicBezTo>
                <a:cubicBezTo>
                  <a:pt x="3423" y="1972"/>
                  <a:pt x="1912" y="4029"/>
                  <a:pt x="1912" y="6567"/>
                </a:cubicBezTo>
                <a:cubicBezTo>
                  <a:pt x="1911" y="6774"/>
                  <a:pt x="1922" y="6981"/>
                  <a:pt x="1942" y="7186"/>
                </a:cubicBezTo>
                <a:close/>
              </a:path>
              <a:path w="21600" h="21600" fill="none" extrusionOk="0">
                <a:moveTo>
                  <a:pt x="1074" y="12702"/>
                </a:moveTo>
                <a:cubicBezTo>
                  <a:pt x="1407" y="12969"/>
                  <a:pt x="1786" y="13110"/>
                  <a:pt x="2172" y="13110"/>
                </a:cubicBezTo>
                <a:cubicBezTo>
                  <a:pt x="2228" y="13109"/>
                  <a:pt x="2285" y="13107"/>
                  <a:pt x="2341" y="13101"/>
                </a:cubicBezTo>
              </a:path>
              <a:path w="21600" h="21600" fill="none" extrusionOk="0">
                <a:moveTo>
                  <a:pt x="2909" y="17629"/>
                </a:moveTo>
                <a:cubicBezTo>
                  <a:pt x="3099" y="17599"/>
                  <a:pt x="3285" y="17535"/>
                  <a:pt x="3463" y="17439"/>
                </a:cubicBezTo>
              </a:path>
              <a:path w="21600" h="21600" fill="none" extrusionOk="0">
                <a:moveTo>
                  <a:pt x="7895" y="18680"/>
                </a:moveTo>
                <a:cubicBezTo>
                  <a:pt x="7983" y="18985"/>
                  <a:pt x="8095" y="19277"/>
                  <a:pt x="8229" y="19550"/>
                </a:cubicBezTo>
              </a:path>
              <a:path w="21600" h="21600" fill="none" extrusionOk="0">
                <a:moveTo>
                  <a:pt x="14267" y="18324"/>
                </a:moveTo>
                <a:cubicBezTo>
                  <a:pt x="14336" y="18013"/>
                  <a:pt x="14380" y="17693"/>
                  <a:pt x="14400" y="17370"/>
                </a:cubicBezTo>
              </a:path>
              <a:path w="21600" h="21600" fill="none" extrusionOk="0">
                <a:moveTo>
                  <a:pt x="18694" y="15045"/>
                </a:moveTo>
                <a:cubicBezTo>
                  <a:pt x="18694" y="15034"/>
                  <a:pt x="18695" y="15024"/>
                  <a:pt x="18695" y="15013"/>
                </a:cubicBezTo>
                <a:cubicBezTo>
                  <a:pt x="18695" y="13508"/>
                  <a:pt x="18063" y="12136"/>
                  <a:pt x="17069" y="11477"/>
                </a:cubicBezTo>
              </a:path>
              <a:path w="21600" h="21600" fill="none" extrusionOk="0">
                <a:moveTo>
                  <a:pt x="20165" y="8999"/>
                </a:moveTo>
                <a:cubicBezTo>
                  <a:pt x="20479" y="8635"/>
                  <a:pt x="20726" y="8177"/>
                  <a:pt x="20889" y="7661"/>
                </a:cubicBezTo>
              </a:path>
              <a:path w="21600" h="21600" fill="none" extrusionOk="0">
                <a:moveTo>
                  <a:pt x="19186" y="3344"/>
                </a:moveTo>
                <a:cubicBezTo>
                  <a:pt x="19186" y="3328"/>
                  <a:pt x="19187" y="3313"/>
                  <a:pt x="19187" y="3297"/>
                </a:cubicBezTo>
                <a:cubicBezTo>
                  <a:pt x="19187" y="3101"/>
                  <a:pt x="19174" y="2905"/>
                  <a:pt x="19148" y="2712"/>
                </a:cubicBezTo>
              </a:path>
              <a:path w="21600" h="21600" fill="none" extrusionOk="0">
                <a:moveTo>
                  <a:pt x="14905" y="1165"/>
                </a:moveTo>
                <a:cubicBezTo>
                  <a:pt x="14754" y="1408"/>
                  <a:pt x="14629" y="1679"/>
                  <a:pt x="14535" y="1971"/>
                </a:cubicBezTo>
              </a:path>
              <a:path w="21600" h="21600" fill="none" extrusionOk="0">
                <a:moveTo>
                  <a:pt x="11221" y="1645"/>
                </a:moveTo>
                <a:cubicBezTo>
                  <a:pt x="11140" y="1866"/>
                  <a:pt x="11080" y="2099"/>
                  <a:pt x="11041" y="2340"/>
                </a:cubicBezTo>
              </a:path>
              <a:path w="21600" h="21600" fill="none" extrusionOk="0">
                <a:moveTo>
                  <a:pt x="7645" y="3276"/>
                </a:moveTo>
                <a:cubicBezTo>
                  <a:pt x="7449" y="3016"/>
                  <a:pt x="7231" y="2790"/>
                  <a:pt x="6995" y="2602"/>
                </a:cubicBezTo>
              </a:path>
              <a:path w="21600" h="21600" fill="none" extrusionOk="0">
                <a:moveTo>
                  <a:pt x="1942" y="7186"/>
                </a:moveTo>
                <a:cubicBezTo>
                  <a:pt x="1966" y="7426"/>
                  <a:pt x="2004" y="7663"/>
                  <a:pt x="2056" y="7895"/>
                </a:cubicBezTo>
              </a:path>
            </a:pathLst>
          </a:cu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107763" dir="2700000" algn="ctr" rotWithShape="0">
                    <a:srgbClr val="808080"/>
                  </a:outerShdw>
                </a:effectLst>
              </a14:hiddenEffects>
            </a:ext>
          </a:extLst>
        </p:spPr>
        <p:txBody>
          <a:bodyPr/>
          <a:lstStyle/>
          <a:p>
            <a:pPr lvl="0" algn="ctr"/>
            <a:r>
              <a:rPr lang="en-US" sz="1000" dirty="0">
                <a:solidFill>
                  <a:srgbClr val="1E408E"/>
                </a:solidFill>
              </a:rPr>
              <a:t>99% of the total variance is due to the part-to-part variance</a:t>
            </a:r>
          </a:p>
        </p:txBody>
      </p:sp>
      <p:sp>
        <p:nvSpPr>
          <p:cNvPr id="7" name="Right Arrow 6"/>
          <p:cNvSpPr/>
          <p:nvPr/>
        </p:nvSpPr>
        <p:spPr bwMode="auto">
          <a:xfrm>
            <a:off x="5135553" y="5491100"/>
            <a:ext cx="361539" cy="118067"/>
          </a:xfrm>
          <a:prstGeom prst="rightArrow">
            <a:avLst/>
          </a:prstGeom>
          <a:solidFill>
            <a:schemeClr val="tx1"/>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3200" b="0" i="0" u="none" strike="noStrike" cap="none" normalizeH="0" baseline="0" smtClean="0">
              <a:ln>
                <a:noFill/>
              </a:ln>
              <a:solidFill>
                <a:schemeClr val="tx1"/>
              </a:solidFill>
              <a:effectLst/>
              <a:latin typeface="GE Inspira" pitchFamily="34" charset="0"/>
            </a:endParaRPr>
          </a:p>
        </p:txBody>
      </p:sp>
      <p:sp>
        <p:nvSpPr>
          <p:cNvPr id="13" name="Rounded Rectangle 12"/>
          <p:cNvSpPr/>
          <p:nvPr/>
        </p:nvSpPr>
        <p:spPr bwMode="auto">
          <a:xfrm>
            <a:off x="26483" y="5027330"/>
            <a:ext cx="5109069" cy="1041566"/>
          </a:xfrm>
          <a:prstGeom prst="roundRect">
            <a:avLst/>
          </a:prstGeom>
          <a:no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r>
              <a:rPr lang="en-US" sz="1100" u="sng" dirty="0"/>
              <a:t>Measurement system is valid</a:t>
            </a:r>
          </a:p>
          <a:p>
            <a:pPr marL="171450" indent="-171450">
              <a:buFont typeface="Arial" panose="020B0604020202020204" pitchFamily="34" charset="0"/>
              <a:buChar char="•"/>
            </a:pPr>
            <a:r>
              <a:rPr lang="en-US" sz="1100" dirty="0"/>
              <a:t>5.16% is below the 10% that meets the standard inspection requirement for product acceptance</a:t>
            </a:r>
          </a:p>
          <a:p>
            <a:pPr marL="171450" indent="-171450">
              <a:buFont typeface="Arial" panose="020B0604020202020204" pitchFamily="34" charset="0"/>
              <a:buChar char="•"/>
            </a:pPr>
            <a:r>
              <a:rPr lang="en-US" sz="1100" dirty="0"/>
              <a:t>0.99% study variation indicates what percent of the total variation observed in the Gage R&amp;R study can be attributed to measurement error.</a:t>
            </a:r>
          </a:p>
        </p:txBody>
      </p:sp>
    </p:spTree>
    <p:extLst>
      <p:ext uri="{BB962C8B-B14F-4D97-AF65-F5344CB8AC3E}">
        <p14:creationId xmlns:p14="http://schemas.microsoft.com/office/powerpoint/2010/main" val="1669216433"/>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6896" y="518776"/>
            <a:ext cx="3971498" cy="27260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218" name="Rectangle 2"/>
          <p:cNvSpPr>
            <a:spLocks noGrp="1" noChangeArrowheads="1"/>
          </p:cNvSpPr>
          <p:nvPr>
            <p:ph type="title"/>
          </p:nvPr>
        </p:nvSpPr>
        <p:spPr>
          <a:xfrm>
            <a:off x="47626" y="28575"/>
            <a:ext cx="6819900" cy="492125"/>
          </a:xfrm>
        </p:spPr>
        <p:txBody>
          <a:bodyPr/>
          <a:lstStyle/>
          <a:p>
            <a:pPr eaLnBrk="1" hangingPunct="1"/>
            <a:r>
              <a:rPr lang="en-US" altLang="en-US" sz="2800" b="1" dirty="0" smtClean="0">
                <a:cs typeface="Times New Roman" pitchFamily="18" charset="0"/>
              </a:rPr>
              <a:t>4. How is the current process performing? </a:t>
            </a:r>
            <a:endParaRPr lang="en-US" altLang="en-US" sz="2800" b="1" dirty="0" smtClean="0"/>
          </a:p>
        </p:txBody>
      </p:sp>
      <p:sp>
        <p:nvSpPr>
          <p:cNvPr id="9" name="Rounded Rectangle 8"/>
          <p:cNvSpPr/>
          <p:nvPr/>
        </p:nvSpPr>
        <p:spPr bwMode="auto">
          <a:xfrm>
            <a:off x="3367624" y="1359015"/>
            <a:ext cx="674371" cy="98913"/>
          </a:xfrm>
          <a:prstGeom prst="roundRect">
            <a:avLst/>
          </a:prstGeom>
          <a:noFill/>
          <a:ln w="9525" cap="flat" cmpd="sng" algn="ctr">
            <a:solidFill>
              <a:srgbClr val="FF000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3200" b="0" i="0" u="none" strike="noStrike" cap="none" normalizeH="0" baseline="0" smtClean="0">
              <a:ln>
                <a:noFill/>
              </a:ln>
              <a:solidFill>
                <a:schemeClr val="tx1"/>
              </a:solidFill>
              <a:effectLst/>
              <a:latin typeface="GE Inspira" pitchFamily="34" charset="0"/>
            </a:endParaRPr>
          </a:p>
        </p:txBody>
      </p:sp>
      <p:pic>
        <p:nvPicPr>
          <p:cNvPr id="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081047" y="518776"/>
            <a:ext cx="3927943" cy="27260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6897" y="3363384"/>
            <a:ext cx="3971497" cy="27260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Rounded Rectangle 6"/>
          <p:cNvSpPr/>
          <p:nvPr/>
        </p:nvSpPr>
        <p:spPr bwMode="auto">
          <a:xfrm>
            <a:off x="5199970" y="2852903"/>
            <a:ext cx="629758" cy="285751"/>
          </a:xfrm>
          <a:prstGeom prst="roundRect">
            <a:avLst/>
          </a:prstGeom>
          <a:noFill/>
          <a:ln w="9525" cap="flat" cmpd="sng" algn="ctr">
            <a:solidFill>
              <a:srgbClr val="FF000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3200" b="0" i="0" u="none" strike="noStrike" cap="none" normalizeH="0" baseline="0" smtClean="0">
              <a:ln>
                <a:noFill/>
              </a:ln>
              <a:solidFill>
                <a:schemeClr val="tx1"/>
              </a:solidFill>
              <a:effectLst/>
              <a:latin typeface="GE Inspira" pitchFamily="34" charset="0"/>
            </a:endParaRPr>
          </a:p>
        </p:txBody>
      </p:sp>
      <p:sp>
        <p:nvSpPr>
          <p:cNvPr id="12" name="Cloud"/>
          <p:cNvSpPr>
            <a:spLocks noChangeAspect="1" noEditPoints="1" noChangeArrowheads="1"/>
          </p:cNvSpPr>
          <p:nvPr/>
        </p:nvSpPr>
        <p:spPr bwMode="auto">
          <a:xfrm>
            <a:off x="3164728" y="4548406"/>
            <a:ext cx="1501540" cy="748258"/>
          </a:xfrm>
          <a:custGeom>
            <a:avLst/>
            <a:gdLst>
              <a:gd name="T0" fmla="*/ 67 w 21600"/>
              <a:gd name="T1" fmla="*/ 10800 h 21600"/>
              <a:gd name="T2" fmla="*/ 10800 w 21600"/>
              <a:gd name="T3" fmla="*/ 21577 h 21600"/>
              <a:gd name="T4" fmla="*/ 21582 w 21600"/>
              <a:gd name="T5" fmla="*/ 10800 h 21600"/>
              <a:gd name="T6" fmla="*/ 10800 w 21600"/>
              <a:gd name="T7" fmla="*/ 1235 h 21600"/>
              <a:gd name="T8" fmla="*/ 2977 w 21600"/>
              <a:gd name="T9" fmla="*/ 3262 h 21600"/>
              <a:gd name="T10" fmla="*/ 17087 w 21600"/>
              <a:gd name="T11" fmla="*/ 17337 h 21600"/>
            </a:gdLst>
            <a:ahLst/>
            <a:cxnLst>
              <a:cxn ang="0">
                <a:pos x="T0" y="T1"/>
              </a:cxn>
              <a:cxn ang="0">
                <a:pos x="T2" y="T3"/>
              </a:cxn>
              <a:cxn ang="0">
                <a:pos x="T4" y="T5"/>
              </a:cxn>
              <a:cxn ang="0">
                <a:pos x="T6" y="T7"/>
              </a:cxn>
            </a:cxnLst>
            <a:rect l="T8" t="T9" r="T10" b="T11"/>
            <a:pathLst>
              <a:path w="21600" h="21600" extrusionOk="0">
                <a:moveTo>
                  <a:pt x="1949" y="7180"/>
                </a:moveTo>
                <a:cubicBezTo>
                  <a:pt x="841" y="7336"/>
                  <a:pt x="0" y="8613"/>
                  <a:pt x="0" y="10137"/>
                </a:cubicBezTo>
                <a:cubicBezTo>
                  <a:pt x="-1" y="11192"/>
                  <a:pt x="409" y="12169"/>
                  <a:pt x="1074" y="12702"/>
                </a:cubicBezTo>
                <a:lnTo>
                  <a:pt x="1063" y="12668"/>
                </a:lnTo>
                <a:cubicBezTo>
                  <a:pt x="685" y="13217"/>
                  <a:pt x="475" y="13940"/>
                  <a:pt x="475" y="14690"/>
                </a:cubicBezTo>
                <a:cubicBezTo>
                  <a:pt x="475" y="16325"/>
                  <a:pt x="1451" y="17650"/>
                  <a:pt x="2655" y="17650"/>
                </a:cubicBezTo>
                <a:cubicBezTo>
                  <a:pt x="2739" y="17650"/>
                  <a:pt x="2824" y="17643"/>
                  <a:pt x="2909" y="17629"/>
                </a:cubicBezTo>
                <a:lnTo>
                  <a:pt x="2897" y="17649"/>
                </a:lnTo>
                <a:cubicBezTo>
                  <a:pt x="3585" y="19288"/>
                  <a:pt x="4863" y="20300"/>
                  <a:pt x="6247" y="20300"/>
                </a:cubicBezTo>
                <a:cubicBezTo>
                  <a:pt x="6947" y="20299"/>
                  <a:pt x="7635" y="20039"/>
                  <a:pt x="8235" y="19546"/>
                </a:cubicBezTo>
                <a:lnTo>
                  <a:pt x="8229" y="19550"/>
                </a:lnTo>
                <a:cubicBezTo>
                  <a:pt x="8855" y="20829"/>
                  <a:pt x="9908" y="21597"/>
                  <a:pt x="11036" y="21597"/>
                </a:cubicBezTo>
                <a:cubicBezTo>
                  <a:pt x="12523" y="21596"/>
                  <a:pt x="13836" y="20267"/>
                  <a:pt x="14267" y="18324"/>
                </a:cubicBezTo>
                <a:lnTo>
                  <a:pt x="14270" y="18350"/>
                </a:lnTo>
                <a:cubicBezTo>
                  <a:pt x="14730" y="18740"/>
                  <a:pt x="15260" y="18947"/>
                  <a:pt x="15802" y="18947"/>
                </a:cubicBezTo>
                <a:cubicBezTo>
                  <a:pt x="17390" y="18946"/>
                  <a:pt x="18682" y="17205"/>
                  <a:pt x="18694" y="15045"/>
                </a:cubicBezTo>
                <a:lnTo>
                  <a:pt x="18689" y="15035"/>
                </a:lnTo>
                <a:cubicBezTo>
                  <a:pt x="20357" y="14710"/>
                  <a:pt x="21597" y="12765"/>
                  <a:pt x="21597" y="10472"/>
                </a:cubicBezTo>
                <a:cubicBezTo>
                  <a:pt x="21597" y="9456"/>
                  <a:pt x="21350" y="8469"/>
                  <a:pt x="20896" y="7663"/>
                </a:cubicBezTo>
                <a:lnTo>
                  <a:pt x="20889" y="7661"/>
                </a:lnTo>
                <a:cubicBezTo>
                  <a:pt x="21031" y="7208"/>
                  <a:pt x="21105" y="6721"/>
                  <a:pt x="21105" y="6228"/>
                </a:cubicBezTo>
                <a:cubicBezTo>
                  <a:pt x="21105" y="4588"/>
                  <a:pt x="20299" y="3150"/>
                  <a:pt x="19139" y="2719"/>
                </a:cubicBezTo>
                <a:lnTo>
                  <a:pt x="19148" y="2712"/>
                </a:lnTo>
                <a:cubicBezTo>
                  <a:pt x="18940" y="1142"/>
                  <a:pt x="17933" y="0"/>
                  <a:pt x="16758" y="0"/>
                </a:cubicBezTo>
                <a:cubicBezTo>
                  <a:pt x="16044" y="-1"/>
                  <a:pt x="15367" y="426"/>
                  <a:pt x="14905" y="1165"/>
                </a:cubicBezTo>
                <a:lnTo>
                  <a:pt x="14909" y="1170"/>
                </a:lnTo>
                <a:cubicBezTo>
                  <a:pt x="14497" y="432"/>
                  <a:pt x="13855" y="0"/>
                  <a:pt x="13174" y="0"/>
                </a:cubicBezTo>
                <a:cubicBezTo>
                  <a:pt x="12347" y="-1"/>
                  <a:pt x="11590" y="637"/>
                  <a:pt x="11221" y="1645"/>
                </a:cubicBezTo>
                <a:lnTo>
                  <a:pt x="11229" y="1694"/>
                </a:lnTo>
                <a:cubicBezTo>
                  <a:pt x="10730" y="1024"/>
                  <a:pt x="10058" y="650"/>
                  <a:pt x="9358" y="650"/>
                </a:cubicBezTo>
                <a:cubicBezTo>
                  <a:pt x="8372" y="649"/>
                  <a:pt x="7466" y="1391"/>
                  <a:pt x="7003" y="2578"/>
                </a:cubicBezTo>
                <a:lnTo>
                  <a:pt x="6995" y="2602"/>
                </a:lnTo>
                <a:cubicBezTo>
                  <a:pt x="6477" y="2189"/>
                  <a:pt x="5888" y="1972"/>
                  <a:pt x="5288" y="1972"/>
                </a:cubicBezTo>
                <a:cubicBezTo>
                  <a:pt x="3423" y="1972"/>
                  <a:pt x="1912" y="4029"/>
                  <a:pt x="1912" y="6567"/>
                </a:cubicBezTo>
                <a:cubicBezTo>
                  <a:pt x="1911" y="6774"/>
                  <a:pt x="1922" y="6981"/>
                  <a:pt x="1942" y="7186"/>
                </a:cubicBezTo>
                <a:close/>
              </a:path>
              <a:path w="21600" h="21600" fill="none" extrusionOk="0">
                <a:moveTo>
                  <a:pt x="1074" y="12702"/>
                </a:moveTo>
                <a:cubicBezTo>
                  <a:pt x="1407" y="12969"/>
                  <a:pt x="1786" y="13110"/>
                  <a:pt x="2172" y="13110"/>
                </a:cubicBezTo>
                <a:cubicBezTo>
                  <a:pt x="2228" y="13109"/>
                  <a:pt x="2285" y="13107"/>
                  <a:pt x="2341" y="13101"/>
                </a:cubicBezTo>
              </a:path>
              <a:path w="21600" h="21600" fill="none" extrusionOk="0">
                <a:moveTo>
                  <a:pt x="2909" y="17629"/>
                </a:moveTo>
                <a:cubicBezTo>
                  <a:pt x="3099" y="17599"/>
                  <a:pt x="3285" y="17535"/>
                  <a:pt x="3463" y="17439"/>
                </a:cubicBezTo>
              </a:path>
              <a:path w="21600" h="21600" fill="none" extrusionOk="0">
                <a:moveTo>
                  <a:pt x="7895" y="18680"/>
                </a:moveTo>
                <a:cubicBezTo>
                  <a:pt x="7983" y="18985"/>
                  <a:pt x="8095" y="19277"/>
                  <a:pt x="8229" y="19550"/>
                </a:cubicBezTo>
              </a:path>
              <a:path w="21600" h="21600" fill="none" extrusionOk="0">
                <a:moveTo>
                  <a:pt x="14267" y="18324"/>
                </a:moveTo>
                <a:cubicBezTo>
                  <a:pt x="14336" y="18013"/>
                  <a:pt x="14380" y="17693"/>
                  <a:pt x="14400" y="17370"/>
                </a:cubicBezTo>
              </a:path>
              <a:path w="21600" h="21600" fill="none" extrusionOk="0">
                <a:moveTo>
                  <a:pt x="18694" y="15045"/>
                </a:moveTo>
                <a:cubicBezTo>
                  <a:pt x="18694" y="15034"/>
                  <a:pt x="18695" y="15024"/>
                  <a:pt x="18695" y="15013"/>
                </a:cubicBezTo>
                <a:cubicBezTo>
                  <a:pt x="18695" y="13508"/>
                  <a:pt x="18063" y="12136"/>
                  <a:pt x="17069" y="11477"/>
                </a:cubicBezTo>
              </a:path>
              <a:path w="21600" h="21600" fill="none" extrusionOk="0">
                <a:moveTo>
                  <a:pt x="20165" y="8999"/>
                </a:moveTo>
                <a:cubicBezTo>
                  <a:pt x="20479" y="8635"/>
                  <a:pt x="20726" y="8177"/>
                  <a:pt x="20889" y="7661"/>
                </a:cubicBezTo>
              </a:path>
              <a:path w="21600" h="21600" fill="none" extrusionOk="0">
                <a:moveTo>
                  <a:pt x="19186" y="3344"/>
                </a:moveTo>
                <a:cubicBezTo>
                  <a:pt x="19186" y="3328"/>
                  <a:pt x="19187" y="3313"/>
                  <a:pt x="19187" y="3297"/>
                </a:cubicBezTo>
                <a:cubicBezTo>
                  <a:pt x="19187" y="3101"/>
                  <a:pt x="19174" y="2905"/>
                  <a:pt x="19148" y="2712"/>
                </a:cubicBezTo>
              </a:path>
              <a:path w="21600" h="21600" fill="none" extrusionOk="0">
                <a:moveTo>
                  <a:pt x="14905" y="1165"/>
                </a:moveTo>
                <a:cubicBezTo>
                  <a:pt x="14754" y="1408"/>
                  <a:pt x="14629" y="1679"/>
                  <a:pt x="14535" y="1971"/>
                </a:cubicBezTo>
              </a:path>
              <a:path w="21600" h="21600" fill="none" extrusionOk="0">
                <a:moveTo>
                  <a:pt x="11221" y="1645"/>
                </a:moveTo>
                <a:cubicBezTo>
                  <a:pt x="11140" y="1866"/>
                  <a:pt x="11080" y="2099"/>
                  <a:pt x="11041" y="2340"/>
                </a:cubicBezTo>
              </a:path>
              <a:path w="21600" h="21600" fill="none" extrusionOk="0">
                <a:moveTo>
                  <a:pt x="7645" y="3276"/>
                </a:moveTo>
                <a:cubicBezTo>
                  <a:pt x="7449" y="3016"/>
                  <a:pt x="7231" y="2790"/>
                  <a:pt x="6995" y="2602"/>
                </a:cubicBezTo>
              </a:path>
              <a:path w="21600" h="21600" fill="none" extrusionOk="0">
                <a:moveTo>
                  <a:pt x="1942" y="7186"/>
                </a:moveTo>
                <a:cubicBezTo>
                  <a:pt x="1966" y="7426"/>
                  <a:pt x="2004" y="7663"/>
                  <a:pt x="2056" y="7895"/>
                </a:cubicBezTo>
              </a:path>
            </a:pathLst>
          </a:cu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107763" dir="2700000" algn="ctr" rotWithShape="0">
                    <a:srgbClr val="808080"/>
                  </a:outerShdw>
                </a:effectLst>
              </a14:hiddenEffects>
            </a:ext>
          </a:extLst>
        </p:spPr>
        <p:txBody>
          <a:bodyPr/>
          <a:lstStyle/>
          <a:p>
            <a:pPr lvl="0" algn="ctr"/>
            <a:r>
              <a:rPr lang="en-US" sz="1000" dirty="0">
                <a:solidFill>
                  <a:srgbClr val="1E408E"/>
                </a:solidFill>
              </a:rPr>
              <a:t>Process is not stable and out of control</a:t>
            </a:r>
          </a:p>
        </p:txBody>
      </p:sp>
      <p:sp>
        <p:nvSpPr>
          <p:cNvPr id="13" name="Cloud"/>
          <p:cNvSpPr>
            <a:spLocks noChangeAspect="1" noEditPoints="1" noChangeArrowheads="1"/>
          </p:cNvSpPr>
          <p:nvPr/>
        </p:nvSpPr>
        <p:spPr bwMode="auto">
          <a:xfrm>
            <a:off x="3026004" y="1502742"/>
            <a:ext cx="1602557" cy="995362"/>
          </a:xfrm>
          <a:custGeom>
            <a:avLst/>
            <a:gdLst>
              <a:gd name="T0" fmla="*/ 67 w 21600"/>
              <a:gd name="T1" fmla="*/ 10800 h 21600"/>
              <a:gd name="T2" fmla="*/ 10800 w 21600"/>
              <a:gd name="T3" fmla="*/ 21577 h 21600"/>
              <a:gd name="T4" fmla="*/ 21582 w 21600"/>
              <a:gd name="T5" fmla="*/ 10800 h 21600"/>
              <a:gd name="T6" fmla="*/ 10800 w 21600"/>
              <a:gd name="T7" fmla="*/ 1235 h 21600"/>
              <a:gd name="T8" fmla="*/ 2977 w 21600"/>
              <a:gd name="T9" fmla="*/ 3262 h 21600"/>
              <a:gd name="T10" fmla="*/ 17087 w 21600"/>
              <a:gd name="T11" fmla="*/ 17337 h 21600"/>
            </a:gdLst>
            <a:ahLst/>
            <a:cxnLst>
              <a:cxn ang="0">
                <a:pos x="T0" y="T1"/>
              </a:cxn>
              <a:cxn ang="0">
                <a:pos x="T2" y="T3"/>
              </a:cxn>
              <a:cxn ang="0">
                <a:pos x="T4" y="T5"/>
              </a:cxn>
              <a:cxn ang="0">
                <a:pos x="T6" y="T7"/>
              </a:cxn>
            </a:cxnLst>
            <a:rect l="T8" t="T9" r="T10" b="T11"/>
            <a:pathLst>
              <a:path w="21600" h="21600" extrusionOk="0">
                <a:moveTo>
                  <a:pt x="1949" y="7180"/>
                </a:moveTo>
                <a:cubicBezTo>
                  <a:pt x="841" y="7336"/>
                  <a:pt x="0" y="8613"/>
                  <a:pt x="0" y="10137"/>
                </a:cubicBezTo>
                <a:cubicBezTo>
                  <a:pt x="-1" y="11192"/>
                  <a:pt x="409" y="12169"/>
                  <a:pt x="1074" y="12702"/>
                </a:cubicBezTo>
                <a:lnTo>
                  <a:pt x="1063" y="12668"/>
                </a:lnTo>
                <a:cubicBezTo>
                  <a:pt x="685" y="13217"/>
                  <a:pt x="475" y="13940"/>
                  <a:pt x="475" y="14690"/>
                </a:cubicBezTo>
                <a:cubicBezTo>
                  <a:pt x="475" y="16325"/>
                  <a:pt x="1451" y="17650"/>
                  <a:pt x="2655" y="17650"/>
                </a:cubicBezTo>
                <a:cubicBezTo>
                  <a:pt x="2739" y="17650"/>
                  <a:pt x="2824" y="17643"/>
                  <a:pt x="2909" y="17629"/>
                </a:cubicBezTo>
                <a:lnTo>
                  <a:pt x="2897" y="17649"/>
                </a:lnTo>
                <a:cubicBezTo>
                  <a:pt x="3585" y="19288"/>
                  <a:pt x="4863" y="20300"/>
                  <a:pt x="6247" y="20300"/>
                </a:cubicBezTo>
                <a:cubicBezTo>
                  <a:pt x="6947" y="20299"/>
                  <a:pt x="7635" y="20039"/>
                  <a:pt x="8235" y="19546"/>
                </a:cubicBezTo>
                <a:lnTo>
                  <a:pt x="8229" y="19550"/>
                </a:lnTo>
                <a:cubicBezTo>
                  <a:pt x="8855" y="20829"/>
                  <a:pt x="9908" y="21597"/>
                  <a:pt x="11036" y="21597"/>
                </a:cubicBezTo>
                <a:cubicBezTo>
                  <a:pt x="12523" y="21596"/>
                  <a:pt x="13836" y="20267"/>
                  <a:pt x="14267" y="18324"/>
                </a:cubicBezTo>
                <a:lnTo>
                  <a:pt x="14270" y="18350"/>
                </a:lnTo>
                <a:cubicBezTo>
                  <a:pt x="14730" y="18740"/>
                  <a:pt x="15260" y="18947"/>
                  <a:pt x="15802" y="18947"/>
                </a:cubicBezTo>
                <a:cubicBezTo>
                  <a:pt x="17390" y="18946"/>
                  <a:pt x="18682" y="17205"/>
                  <a:pt x="18694" y="15045"/>
                </a:cubicBezTo>
                <a:lnTo>
                  <a:pt x="18689" y="15035"/>
                </a:lnTo>
                <a:cubicBezTo>
                  <a:pt x="20357" y="14710"/>
                  <a:pt x="21597" y="12765"/>
                  <a:pt x="21597" y="10472"/>
                </a:cubicBezTo>
                <a:cubicBezTo>
                  <a:pt x="21597" y="9456"/>
                  <a:pt x="21350" y="8469"/>
                  <a:pt x="20896" y="7663"/>
                </a:cubicBezTo>
                <a:lnTo>
                  <a:pt x="20889" y="7661"/>
                </a:lnTo>
                <a:cubicBezTo>
                  <a:pt x="21031" y="7208"/>
                  <a:pt x="21105" y="6721"/>
                  <a:pt x="21105" y="6228"/>
                </a:cubicBezTo>
                <a:cubicBezTo>
                  <a:pt x="21105" y="4588"/>
                  <a:pt x="20299" y="3150"/>
                  <a:pt x="19139" y="2719"/>
                </a:cubicBezTo>
                <a:lnTo>
                  <a:pt x="19148" y="2712"/>
                </a:lnTo>
                <a:cubicBezTo>
                  <a:pt x="18940" y="1142"/>
                  <a:pt x="17933" y="0"/>
                  <a:pt x="16758" y="0"/>
                </a:cubicBezTo>
                <a:cubicBezTo>
                  <a:pt x="16044" y="-1"/>
                  <a:pt x="15367" y="426"/>
                  <a:pt x="14905" y="1165"/>
                </a:cubicBezTo>
                <a:lnTo>
                  <a:pt x="14909" y="1170"/>
                </a:lnTo>
                <a:cubicBezTo>
                  <a:pt x="14497" y="432"/>
                  <a:pt x="13855" y="0"/>
                  <a:pt x="13174" y="0"/>
                </a:cubicBezTo>
                <a:cubicBezTo>
                  <a:pt x="12347" y="-1"/>
                  <a:pt x="11590" y="637"/>
                  <a:pt x="11221" y="1645"/>
                </a:cubicBezTo>
                <a:lnTo>
                  <a:pt x="11229" y="1694"/>
                </a:lnTo>
                <a:cubicBezTo>
                  <a:pt x="10730" y="1024"/>
                  <a:pt x="10058" y="650"/>
                  <a:pt x="9358" y="650"/>
                </a:cubicBezTo>
                <a:cubicBezTo>
                  <a:pt x="8372" y="649"/>
                  <a:pt x="7466" y="1391"/>
                  <a:pt x="7003" y="2578"/>
                </a:cubicBezTo>
                <a:lnTo>
                  <a:pt x="6995" y="2602"/>
                </a:lnTo>
                <a:cubicBezTo>
                  <a:pt x="6477" y="2189"/>
                  <a:pt x="5888" y="1972"/>
                  <a:pt x="5288" y="1972"/>
                </a:cubicBezTo>
                <a:cubicBezTo>
                  <a:pt x="3423" y="1972"/>
                  <a:pt x="1912" y="4029"/>
                  <a:pt x="1912" y="6567"/>
                </a:cubicBezTo>
                <a:cubicBezTo>
                  <a:pt x="1911" y="6774"/>
                  <a:pt x="1922" y="6981"/>
                  <a:pt x="1942" y="7186"/>
                </a:cubicBezTo>
                <a:close/>
              </a:path>
              <a:path w="21600" h="21600" fill="none" extrusionOk="0">
                <a:moveTo>
                  <a:pt x="1074" y="12702"/>
                </a:moveTo>
                <a:cubicBezTo>
                  <a:pt x="1407" y="12969"/>
                  <a:pt x="1786" y="13110"/>
                  <a:pt x="2172" y="13110"/>
                </a:cubicBezTo>
                <a:cubicBezTo>
                  <a:pt x="2228" y="13109"/>
                  <a:pt x="2285" y="13107"/>
                  <a:pt x="2341" y="13101"/>
                </a:cubicBezTo>
              </a:path>
              <a:path w="21600" h="21600" fill="none" extrusionOk="0">
                <a:moveTo>
                  <a:pt x="2909" y="17629"/>
                </a:moveTo>
                <a:cubicBezTo>
                  <a:pt x="3099" y="17599"/>
                  <a:pt x="3285" y="17535"/>
                  <a:pt x="3463" y="17439"/>
                </a:cubicBezTo>
              </a:path>
              <a:path w="21600" h="21600" fill="none" extrusionOk="0">
                <a:moveTo>
                  <a:pt x="7895" y="18680"/>
                </a:moveTo>
                <a:cubicBezTo>
                  <a:pt x="7983" y="18985"/>
                  <a:pt x="8095" y="19277"/>
                  <a:pt x="8229" y="19550"/>
                </a:cubicBezTo>
              </a:path>
              <a:path w="21600" h="21600" fill="none" extrusionOk="0">
                <a:moveTo>
                  <a:pt x="14267" y="18324"/>
                </a:moveTo>
                <a:cubicBezTo>
                  <a:pt x="14336" y="18013"/>
                  <a:pt x="14380" y="17693"/>
                  <a:pt x="14400" y="17370"/>
                </a:cubicBezTo>
              </a:path>
              <a:path w="21600" h="21600" fill="none" extrusionOk="0">
                <a:moveTo>
                  <a:pt x="18694" y="15045"/>
                </a:moveTo>
                <a:cubicBezTo>
                  <a:pt x="18694" y="15034"/>
                  <a:pt x="18695" y="15024"/>
                  <a:pt x="18695" y="15013"/>
                </a:cubicBezTo>
                <a:cubicBezTo>
                  <a:pt x="18695" y="13508"/>
                  <a:pt x="18063" y="12136"/>
                  <a:pt x="17069" y="11477"/>
                </a:cubicBezTo>
              </a:path>
              <a:path w="21600" h="21600" fill="none" extrusionOk="0">
                <a:moveTo>
                  <a:pt x="20165" y="8999"/>
                </a:moveTo>
                <a:cubicBezTo>
                  <a:pt x="20479" y="8635"/>
                  <a:pt x="20726" y="8177"/>
                  <a:pt x="20889" y="7661"/>
                </a:cubicBezTo>
              </a:path>
              <a:path w="21600" h="21600" fill="none" extrusionOk="0">
                <a:moveTo>
                  <a:pt x="19186" y="3344"/>
                </a:moveTo>
                <a:cubicBezTo>
                  <a:pt x="19186" y="3328"/>
                  <a:pt x="19187" y="3313"/>
                  <a:pt x="19187" y="3297"/>
                </a:cubicBezTo>
                <a:cubicBezTo>
                  <a:pt x="19187" y="3101"/>
                  <a:pt x="19174" y="2905"/>
                  <a:pt x="19148" y="2712"/>
                </a:cubicBezTo>
              </a:path>
              <a:path w="21600" h="21600" fill="none" extrusionOk="0">
                <a:moveTo>
                  <a:pt x="14905" y="1165"/>
                </a:moveTo>
                <a:cubicBezTo>
                  <a:pt x="14754" y="1408"/>
                  <a:pt x="14629" y="1679"/>
                  <a:pt x="14535" y="1971"/>
                </a:cubicBezTo>
              </a:path>
              <a:path w="21600" h="21600" fill="none" extrusionOk="0">
                <a:moveTo>
                  <a:pt x="11221" y="1645"/>
                </a:moveTo>
                <a:cubicBezTo>
                  <a:pt x="11140" y="1866"/>
                  <a:pt x="11080" y="2099"/>
                  <a:pt x="11041" y="2340"/>
                </a:cubicBezTo>
              </a:path>
              <a:path w="21600" h="21600" fill="none" extrusionOk="0">
                <a:moveTo>
                  <a:pt x="7645" y="3276"/>
                </a:moveTo>
                <a:cubicBezTo>
                  <a:pt x="7449" y="3016"/>
                  <a:pt x="7231" y="2790"/>
                  <a:pt x="6995" y="2602"/>
                </a:cubicBezTo>
              </a:path>
              <a:path w="21600" h="21600" fill="none" extrusionOk="0">
                <a:moveTo>
                  <a:pt x="1942" y="7186"/>
                </a:moveTo>
                <a:cubicBezTo>
                  <a:pt x="1966" y="7426"/>
                  <a:pt x="2004" y="7663"/>
                  <a:pt x="2056" y="7895"/>
                </a:cubicBezTo>
              </a:path>
            </a:pathLst>
          </a:cu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107763" dir="2700000" algn="ctr" rotWithShape="0">
                    <a:srgbClr val="808080"/>
                  </a:outerShdw>
                </a:effectLst>
              </a14:hiddenEffects>
            </a:ext>
          </a:extLst>
        </p:spPr>
        <p:txBody>
          <a:bodyPr/>
          <a:lstStyle/>
          <a:p>
            <a:pPr lvl="0" algn="ctr"/>
            <a:r>
              <a:rPr lang="en-US" sz="1000" dirty="0">
                <a:solidFill>
                  <a:srgbClr val="1E408E"/>
                </a:solidFill>
              </a:rPr>
              <a:t>P-Value &lt; </a:t>
            </a:r>
            <a:r>
              <a:rPr lang="en-US" sz="1000" dirty="0" smtClean="0">
                <a:solidFill>
                  <a:srgbClr val="1E408E"/>
                </a:solidFill>
              </a:rPr>
              <a:t>0.05, non-normal &amp; not predictable data</a:t>
            </a:r>
            <a:endParaRPr lang="en-US" sz="1000" dirty="0">
              <a:solidFill>
                <a:srgbClr val="1E408E"/>
              </a:solidFill>
            </a:endParaRPr>
          </a:p>
        </p:txBody>
      </p:sp>
      <p:sp>
        <p:nvSpPr>
          <p:cNvPr id="14" name="Rounded Rectangle 13"/>
          <p:cNvSpPr/>
          <p:nvPr/>
        </p:nvSpPr>
        <p:spPr bwMode="auto">
          <a:xfrm>
            <a:off x="538843" y="3834845"/>
            <a:ext cx="1892858" cy="235672"/>
          </a:xfrm>
          <a:prstGeom prst="roundRect">
            <a:avLst/>
          </a:prstGeom>
          <a:noFill/>
          <a:ln w="19050" cap="flat" cmpd="sng" algn="ctr">
            <a:solidFill>
              <a:srgbClr val="656565"/>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3200" b="0" i="0" u="none" strike="noStrike" cap="none" normalizeH="0" baseline="0" smtClean="0">
              <a:ln>
                <a:noFill/>
              </a:ln>
              <a:solidFill>
                <a:schemeClr val="tx1"/>
              </a:solidFill>
              <a:effectLst/>
              <a:latin typeface="GE Inspira" pitchFamily="34" charset="0"/>
            </a:endParaRPr>
          </a:p>
        </p:txBody>
      </p:sp>
      <p:sp>
        <p:nvSpPr>
          <p:cNvPr id="15" name="Rounded Rectangle 14"/>
          <p:cNvSpPr/>
          <p:nvPr/>
        </p:nvSpPr>
        <p:spPr bwMode="auto">
          <a:xfrm>
            <a:off x="1966382" y="4169278"/>
            <a:ext cx="1647930" cy="235672"/>
          </a:xfrm>
          <a:prstGeom prst="roundRect">
            <a:avLst/>
          </a:prstGeom>
          <a:noFill/>
          <a:ln w="19050" cap="flat" cmpd="sng" algn="ctr">
            <a:solidFill>
              <a:srgbClr val="656565"/>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3200" b="0" i="0" u="none" strike="noStrike" cap="none" normalizeH="0" baseline="0" smtClean="0">
              <a:ln>
                <a:noFill/>
              </a:ln>
              <a:solidFill>
                <a:schemeClr val="tx1"/>
              </a:solidFill>
              <a:effectLst/>
              <a:latin typeface="GE Inspira" pitchFamily="34" charset="0"/>
            </a:endParaRPr>
          </a:p>
        </p:txBody>
      </p:sp>
      <p:sp>
        <p:nvSpPr>
          <p:cNvPr id="16" name="Freeform 15"/>
          <p:cNvSpPr/>
          <p:nvPr/>
        </p:nvSpPr>
        <p:spPr bwMode="auto">
          <a:xfrm>
            <a:off x="6369929" y="1324669"/>
            <a:ext cx="714775" cy="1291723"/>
          </a:xfrm>
          <a:custGeom>
            <a:avLst/>
            <a:gdLst>
              <a:gd name="connsiteX0" fmla="*/ 0 w 924448"/>
              <a:gd name="connsiteY0" fmla="*/ 884297 h 914442"/>
              <a:gd name="connsiteX1" fmla="*/ 442128 w 924448"/>
              <a:gd name="connsiteY1" fmla="*/ 42 h 914442"/>
              <a:gd name="connsiteX2" fmla="*/ 924448 w 924448"/>
              <a:gd name="connsiteY2" fmla="*/ 914442 h 914442"/>
            </a:gdLst>
            <a:ahLst/>
            <a:cxnLst>
              <a:cxn ang="0">
                <a:pos x="connsiteX0" y="connsiteY0"/>
              </a:cxn>
              <a:cxn ang="0">
                <a:pos x="connsiteX1" y="connsiteY1"/>
              </a:cxn>
              <a:cxn ang="0">
                <a:pos x="connsiteX2" y="connsiteY2"/>
              </a:cxn>
            </a:cxnLst>
            <a:rect l="l" t="t" r="r" b="b"/>
            <a:pathLst>
              <a:path w="924448" h="914442">
                <a:moveTo>
                  <a:pt x="0" y="884297"/>
                </a:moveTo>
                <a:cubicBezTo>
                  <a:pt x="144026" y="439657"/>
                  <a:pt x="288053" y="-4982"/>
                  <a:pt x="442128" y="42"/>
                </a:cubicBezTo>
                <a:cubicBezTo>
                  <a:pt x="596203" y="5066"/>
                  <a:pt x="793820" y="830706"/>
                  <a:pt x="924448" y="914442"/>
                </a:cubicBezTo>
              </a:path>
            </a:pathLst>
          </a:custGeom>
          <a:noFill/>
          <a:ln w="19050" cap="flat" cmpd="sng" algn="ctr">
            <a:solidFill>
              <a:srgbClr val="656565"/>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3200" b="0" i="0" u="none" strike="noStrike" cap="none" normalizeH="0" baseline="0" smtClean="0">
              <a:ln>
                <a:noFill/>
              </a:ln>
              <a:solidFill>
                <a:schemeClr val="tx1"/>
              </a:solidFill>
              <a:effectLst/>
              <a:latin typeface="GE Inspira" pitchFamily="34" charset="0"/>
            </a:endParaRPr>
          </a:p>
        </p:txBody>
      </p:sp>
      <p:sp>
        <p:nvSpPr>
          <p:cNvPr id="20" name="Freeform 19"/>
          <p:cNvSpPr/>
          <p:nvPr/>
        </p:nvSpPr>
        <p:spPr bwMode="auto">
          <a:xfrm>
            <a:off x="6839829" y="1324668"/>
            <a:ext cx="714775" cy="1291723"/>
          </a:xfrm>
          <a:custGeom>
            <a:avLst/>
            <a:gdLst>
              <a:gd name="connsiteX0" fmla="*/ 0 w 924448"/>
              <a:gd name="connsiteY0" fmla="*/ 884297 h 914442"/>
              <a:gd name="connsiteX1" fmla="*/ 442128 w 924448"/>
              <a:gd name="connsiteY1" fmla="*/ 42 h 914442"/>
              <a:gd name="connsiteX2" fmla="*/ 924448 w 924448"/>
              <a:gd name="connsiteY2" fmla="*/ 914442 h 914442"/>
            </a:gdLst>
            <a:ahLst/>
            <a:cxnLst>
              <a:cxn ang="0">
                <a:pos x="connsiteX0" y="connsiteY0"/>
              </a:cxn>
              <a:cxn ang="0">
                <a:pos x="connsiteX1" y="connsiteY1"/>
              </a:cxn>
              <a:cxn ang="0">
                <a:pos x="connsiteX2" y="connsiteY2"/>
              </a:cxn>
            </a:cxnLst>
            <a:rect l="l" t="t" r="r" b="b"/>
            <a:pathLst>
              <a:path w="924448" h="914442">
                <a:moveTo>
                  <a:pt x="0" y="884297"/>
                </a:moveTo>
                <a:cubicBezTo>
                  <a:pt x="144026" y="439657"/>
                  <a:pt x="288053" y="-4982"/>
                  <a:pt x="442128" y="42"/>
                </a:cubicBezTo>
                <a:cubicBezTo>
                  <a:pt x="596203" y="5066"/>
                  <a:pt x="793820" y="830706"/>
                  <a:pt x="924448" y="914442"/>
                </a:cubicBezTo>
              </a:path>
            </a:pathLst>
          </a:custGeom>
          <a:noFill/>
          <a:ln w="19050" cap="flat" cmpd="sng" algn="ctr">
            <a:solidFill>
              <a:srgbClr val="656565"/>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3200" b="0" i="0" u="none" strike="noStrike" cap="none" normalizeH="0" baseline="0" smtClean="0">
              <a:ln>
                <a:noFill/>
              </a:ln>
              <a:solidFill>
                <a:schemeClr val="tx1"/>
              </a:solidFill>
              <a:effectLst/>
              <a:latin typeface="GE Inspira" pitchFamily="34" charset="0"/>
            </a:endParaRPr>
          </a:p>
        </p:txBody>
      </p:sp>
      <p:sp>
        <p:nvSpPr>
          <p:cNvPr id="28" name="Right Arrow 27"/>
          <p:cNvSpPr/>
          <p:nvPr/>
        </p:nvSpPr>
        <p:spPr bwMode="auto">
          <a:xfrm rot="16200000">
            <a:off x="5428349" y="3262954"/>
            <a:ext cx="361539" cy="118067"/>
          </a:xfrm>
          <a:prstGeom prst="rightArrow">
            <a:avLst/>
          </a:prstGeom>
          <a:solidFill>
            <a:schemeClr val="tx1"/>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3200" b="0" i="0" u="none" strike="noStrike" cap="none" normalizeH="0" baseline="0" smtClean="0">
              <a:ln>
                <a:noFill/>
              </a:ln>
              <a:solidFill>
                <a:schemeClr val="tx1"/>
              </a:solidFill>
              <a:effectLst/>
              <a:latin typeface="GE Inspira" pitchFamily="34" charset="0"/>
            </a:endParaRPr>
          </a:p>
        </p:txBody>
      </p:sp>
      <p:sp>
        <p:nvSpPr>
          <p:cNvPr id="29" name="Rounded Rectangle 28"/>
          <p:cNvSpPr/>
          <p:nvPr/>
        </p:nvSpPr>
        <p:spPr bwMode="auto">
          <a:xfrm>
            <a:off x="5081047" y="3502241"/>
            <a:ext cx="3927943" cy="1140097"/>
          </a:xfrm>
          <a:prstGeom prst="roundRect">
            <a:avLst/>
          </a:prstGeom>
          <a:no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r>
              <a:rPr lang="en-US" sz="1100" u="sng" dirty="0"/>
              <a:t>Capability Analysis</a:t>
            </a:r>
            <a:r>
              <a:rPr lang="en-US" sz="1100" u="sng" dirty="0" smtClean="0"/>
              <a:t>:</a:t>
            </a:r>
            <a:endParaRPr lang="en-US" sz="1100" dirty="0"/>
          </a:p>
          <a:p>
            <a:r>
              <a:rPr lang="en-US" sz="1100" dirty="0" smtClean="0"/>
              <a:t>(Non-Normal Data, used Observed Data)</a:t>
            </a:r>
            <a:endParaRPr lang="en-US" sz="1100" dirty="0"/>
          </a:p>
          <a:p>
            <a:r>
              <a:rPr lang="en-US" sz="1100" dirty="0"/>
              <a:t>P(d) or Probability of a defect = 67.9%</a:t>
            </a:r>
          </a:p>
          <a:p>
            <a:r>
              <a:rPr lang="en-US" sz="1100" dirty="0"/>
              <a:t>FTY =  32.1%</a:t>
            </a:r>
          </a:p>
          <a:p>
            <a:r>
              <a:rPr lang="en-US" sz="1100" dirty="0"/>
              <a:t>Z </a:t>
            </a:r>
            <a:r>
              <a:rPr lang="en-US" sz="1100" baseline="-25000" dirty="0"/>
              <a:t>Bench</a:t>
            </a:r>
            <a:r>
              <a:rPr lang="en-US" sz="1100" dirty="0"/>
              <a:t> or Sigma Level = </a:t>
            </a:r>
            <a:r>
              <a:rPr lang="en-US" sz="1100" dirty="0" smtClean="0"/>
              <a:t>-</a:t>
            </a:r>
            <a:r>
              <a:rPr lang="en-US" sz="1100" dirty="0"/>
              <a:t>0.46 </a:t>
            </a:r>
            <a:r>
              <a:rPr lang="en-US" sz="800" dirty="0"/>
              <a:t>(probability of defect, or the area under the curve outside the specification </a:t>
            </a:r>
            <a:r>
              <a:rPr lang="en-US" sz="800" dirty="0" smtClean="0"/>
              <a:t>limits)</a:t>
            </a:r>
            <a:endParaRPr lang="en-US" sz="800" dirty="0"/>
          </a:p>
        </p:txBody>
      </p:sp>
      <p:sp>
        <p:nvSpPr>
          <p:cNvPr id="31" name="Rounded Rectangle 30"/>
          <p:cNvSpPr/>
          <p:nvPr/>
        </p:nvSpPr>
        <p:spPr bwMode="auto">
          <a:xfrm>
            <a:off x="5081047" y="5006293"/>
            <a:ext cx="3927943" cy="508388"/>
          </a:xfrm>
          <a:prstGeom prst="roundRect">
            <a:avLst/>
          </a:prstGeom>
          <a:solidFill>
            <a:schemeClr val="accent3">
              <a:lumMod val="95000"/>
            </a:schemeClr>
          </a:solidFill>
          <a:ln w="19050" cap="flat" cmpd="sng" algn="ctr">
            <a:solidFill>
              <a:schemeClr val="bg2"/>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algn="ctr"/>
            <a:r>
              <a:rPr lang="en-US" sz="1100" dirty="0" smtClean="0"/>
              <a:t>I-MR Chart &amp; Process Capability Chart clearly show two distinct processes or a process shift.</a:t>
            </a:r>
            <a:endParaRPr lang="en-US" sz="1100" dirty="0"/>
          </a:p>
        </p:txBody>
      </p:sp>
    </p:spTree>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29151" y="28575"/>
            <a:ext cx="3890082" cy="485775"/>
          </a:xfrm>
        </p:spPr>
        <p:txBody>
          <a:bodyPr/>
          <a:lstStyle/>
          <a:p>
            <a:pPr eaLnBrk="1" hangingPunct="1"/>
            <a:r>
              <a:rPr lang="en-US" altLang="en-US" sz="2800" b="1" dirty="0" smtClean="0"/>
              <a:t>5. </a:t>
            </a:r>
            <a:r>
              <a:rPr lang="en-US" altLang="en-US" sz="2800" b="1" dirty="0" smtClean="0">
                <a:cs typeface="Times New Roman" pitchFamily="18" charset="0"/>
              </a:rPr>
              <a:t>What are the Big X’s?</a:t>
            </a:r>
            <a:endParaRPr lang="en-US" altLang="en-US" sz="2800" b="1" dirty="0" smtClean="0"/>
          </a:p>
        </p:txBody>
      </p:sp>
      <p:cxnSp>
        <p:nvCxnSpPr>
          <p:cNvPr id="4" name="Straight Arrow Connector 3"/>
          <p:cNvCxnSpPr/>
          <p:nvPr/>
        </p:nvCxnSpPr>
        <p:spPr bwMode="auto">
          <a:xfrm>
            <a:off x="768221" y="3409986"/>
            <a:ext cx="6603772" cy="0"/>
          </a:xfrm>
          <a:prstGeom prst="straightConnector1">
            <a:avLst/>
          </a:prstGeom>
          <a:solidFill>
            <a:schemeClr val="accent1"/>
          </a:solidFill>
          <a:ln w="38100" cap="flat" cmpd="sng" algn="ctr">
            <a:solidFill>
              <a:schemeClr val="tx1"/>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 name="Straight Connector 4"/>
          <p:cNvCxnSpPr/>
          <p:nvPr/>
        </p:nvCxnSpPr>
        <p:spPr bwMode="auto">
          <a:xfrm>
            <a:off x="6390918" y="1551920"/>
            <a:ext cx="556189" cy="1851440"/>
          </a:xfrm>
          <a:prstGeom prst="line">
            <a:avLst/>
          </a:prstGeom>
          <a:solidFill>
            <a:schemeClr val="accent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 name="Straight Connector 5"/>
          <p:cNvCxnSpPr/>
          <p:nvPr/>
        </p:nvCxnSpPr>
        <p:spPr bwMode="auto">
          <a:xfrm flipH="1">
            <a:off x="6497534" y="3403360"/>
            <a:ext cx="459515" cy="1734662"/>
          </a:xfrm>
          <a:prstGeom prst="line">
            <a:avLst/>
          </a:prstGeom>
          <a:solidFill>
            <a:schemeClr val="accent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7" name="Straight Connector 6"/>
          <p:cNvCxnSpPr/>
          <p:nvPr/>
        </p:nvCxnSpPr>
        <p:spPr bwMode="auto">
          <a:xfrm>
            <a:off x="3954308" y="1551920"/>
            <a:ext cx="547713" cy="1858066"/>
          </a:xfrm>
          <a:prstGeom prst="line">
            <a:avLst/>
          </a:prstGeom>
          <a:solidFill>
            <a:schemeClr val="accent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8" name="Straight Connector 7"/>
          <p:cNvCxnSpPr/>
          <p:nvPr/>
        </p:nvCxnSpPr>
        <p:spPr bwMode="auto">
          <a:xfrm flipH="1">
            <a:off x="3954308" y="3403360"/>
            <a:ext cx="533273" cy="1734662"/>
          </a:xfrm>
          <a:prstGeom prst="line">
            <a:avLst/>
          </a:prstGeom>
          <a:solidFill>
            <a:schemeClr val="accent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9" name="Straight Connector 8"/>
          <p:cNvCxnSpPr/>
          <p:nvPr/>
        </p:nvCxnSpPr>
        <p:spPr bwMode="auto">
          <a:xfrm>
            <a:off x="1592108" y="1551920"/>
            <a:ext cx="571026" cy="1858066"/>
          </a:xfrm>
          <a:prstGeom prst="line">
            <a:avLst/>
          </a:prstGeom>
          <a:solidFill>
            <a:schemeClr val="accent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0" name="Straight Connector 9"/>
          <p:cNvCxnSpPr/>
          <p:nvPr/>
        </p:nvCxnSpPr>
        <p:spPr bwMode="auto">
          <a:xfrm flipH="1">
            <a:off x="1682621" y="3409986"/>
            <a:ext cx="480514" cy="1747076"/>
          </a:xfrm>
          <a:prstGeom prst="line">
            <a:avLst/>
          </a:prstGeom>
          <a:solidFill>
            <a:schemeClr val="accent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1" name="TextBox 10"/>
          <p:cNvSpPr txBox="1"/>
          <p:nvPr/>
        </p:nvSpPr>
        <p:spPr>
          <a:xfrm>
            <a:off x="518300" y="1028700"/>
            <a:ext cx="1962150" cy="369332"/>
          </a:xfrm>
          <a:prstGeom prst="rect">
            <a:avLst/>
          </a:prstGeom>
          <a:noFill/>
        </p:spPr>
        <p:txBody>
          <a:bodyPr wrap="square" rtlCol="0">
            <a:spAutoFit/>
          </a:bodyPr>
          <a:lstStyle/>
          <a:p>
            <a:pPr algn="ctr"/>
            <a:r>
              <a:rPr lang="en-US" sz="1800" b="1" dirty="0" smtClean="0"/>
              <a:t>Measurements</a:t>
            </a:r>
            <a:endParaRPr lang="en-US" sz="1800" b="1" dirty="0"/>
          </a:p>
        </p:txBody>
      </p:sp>
      <p:sp>
        <p:nvSpPr>
          <p:cNvPr id="12" name="TextBox 11"/>
          <p:cNvSpPr txBox="1"/>
          <p:nvPr/>
        </p:nvSpPr>
        <p:spPr>
          <a:xfrm>
            <a:off x="640068" y="5527590"/>
            <a:ext cx="1962150" cy="369332"/>
          </a:xfrm>
          <a:prstGeom prst="rect">
            <a:avLst/>
          </a:prstGeom>
          <a:noFill/>
        </p:spPr>
        <p:txBody>
          <a:bodyPr wrap="square" rtlCol="0">
            <a:spAutoFit/>
          </a:bodyPr>
          <a:lstStyle/>
          <a:p>
            <a:pPr algn="ctr"/>
            <a:r>
              <a:rPr lang="en-US" sz="1800" b="1" dirty="0" smtClean="0"/>
              <a:t>Environment</a:t>
            </a:r>
            <a:endParaRPr lang="en-US" sz="1800" b="1" dirty="0"/>
          </a:p>
        </p:txBody>
      </p:sp>
      <p:sp>
        <p:nvSpPr>
          <p:cNvPr id="13" name="TextBox 12"/>
          <p:cNvSpPr txBox="1"/>
          <p:nvPr/>
        </p:nvSpPr>
        <p:spPr>
          <a:xfrm>
            <a:off x="2826354" y="5523063"/>
            <a:ext cx="2185756" cy="369332"/>
          </a:xfrm>
          <a:prstGeom prst="rect">
            <a:avLst/>
          </a:prstGeom>
          <a:noFill/>
        </p:spPr>
        <p:txBody>
          <a:bodyPr wrap="square" rtlCol="0">
            <a:spAutoFit/>
          </a:bodyPr>
          <a:lstStyle/>
          <a:p>
            <a:pPr algn="ctr"/>
            <a:r>
              <a:rPr lang="en-US" sz="1800" b="1" dirty="0" smtClean="0"/>
              <a:t>Methods</a:t>
            </a:r>
            <a:endParaRPr lang="en-US" sz="1800" b="1" dirty="0"/>
          </a:p>
        </p:txBody>
      </p:sp>
      <p:sp>
        <p:nvSpPr>
          <p:cNvPr id="14" name="TextBox 13"/>
          <p:cNvSpPr txBox="1"/>
          <p:nvPr/>
        </p:nvSpPr>
        <p:spPr>
          <a:xfrm>
            <a:off x="2789140" y="1028700"/>
            <a:ext cx="2145043" cy="369332"/>
          </a:xfrm>
          <a:prstGeom prst="rect">
            <a:avLst/>
          </a:prstGeom>
          <a:noFill/>
        </p:spPr>
        <p:txBody>
          <a:bodyPr wrap="square" rtlCol="0">
            <a:spAutoFit/>
          </a:bodyPr>
          <a:lstStyle/>
          <a:p>
            <a:pPr algn="ctr"/>
            <a:r>
              <a:rPr lang="en-US" sz="1800" b="1" dirty="0" smtClean="0"/>
              <a:t>Materials</a:t>
            </a:r>
            <a:endParaRPr lang="en-US" sz="1800" b="1" dirty="0"/>
          </a:p>
        </p:txBody>
      </p:sp>
      <p:sp>
        <p:nvSpPr>
          <p:cNvPr id="15" name="TextBox 14"/>
          <p:cNvSpPr txBox="1"/>
          <p:nvPr/>
        </p:nvSpPr>
        <p:spPr>
          <a:xfrm>
            <a:off x="5105272" y="1028700"/>
            <a:ext cx="2667128" cy="369332"/>
          </a:xfrm>
          <a:prstGeom prst="rect">
            <a:avLst/>
          </a:prstGeom>
          <a:noFill/>
        </p:spPr>
        <p:txBody>
          <a:bodyPr wrap="square" rtlCol="0">
            <a:spAutoFit/>
          </a:bodyPr>
          <a:lstStyle/>
          <a:p>
            <a:pPr algn="ctr"/>
            <a:r>
              <a:rPr lang="en-US" sz="1800" b="1" dirty="0" smtClean="0"/>
              <a:t>Men &amp; Women</a:t>
            </a:r>
            <a:endParaRPr lang="en-US" sz="1800" b="1" dirty="0"/>
          </a:p>
        </p:txBody>
      </p:sp>
      <p:sp>
        <p:nvSpPr>
          <p:cNvPr id="16" name="TextBox 15"/>
          <p:cNvSpPr txBox="1"/>
          <p:nvPr/>
        </p:nvSpPr>
        <p:spPr>
          <a:xfrm>
            <a:off x="5354505" y="5518536"/>
            <a:ext cx="1962150" cy="369332"/>
          </a:xfrm>
          <a:prstGeom prst="rect">
            <a:avLst/>
          </a:prstGeom>
          <a:noFill/>
        </p:spPr>
        <p:txBody>
          <a:bodyPr wrap="square" rtlCol="0">
            <a:spAutoFit/>
          </a:bodyPr>
          <a:lstStyle/>
          <a:p>
            <a:pPr algn="ctr"/>
            <a:r>
              <a:rPr lang="en-US" sz="1800" b="1" dirty="0" smtClean="0"/>
              <a:t>Machines</a:t>
            </a:r>
            <a:endParaRPr lang="en-US" sz="1800" b="1" dirty="0"/>
          </a:p>
        </p:txBody>
      </p:sp>
      <p:sp>
        <p:nvSpPr>
          <p:cNvPr id="17" name="Rectangle 16"/>
          <p:cNvSpPr/>
          <p:nvPr/>
        </p:nvSpPr>
        <p:spPr>
          <a:xfrm>
            <a:off x="229274" y="1666101"/>
            <a:ext cx="1447126" cy="276999"/>
          </a:xfrm>
          <a:prstGeom prst="rect">
            <a:avLst/>
          </a:prstGeom>
          <a:noFill/>
        </p:spPr>
        <p:txBody>
          <a:bodyPr wrap="square" rtlCol="0">
            <a:spAutoFit/>
          </a:bodyPr>
          <a:lstStyle/>
          <a:p>
            <a:pPr marL="171450" indent="-171450" algn="r">
              <a:buFont typeface="Arial" pitchFamily="34" charset="0"/>
              <a:buChar char="•"/>
            </a:pPr>
            <a:r>
              <a:rPr lang="en-US" sz="1200" dirty="0" smtClean="0"/>
              <a:t>Static Pressure</a:t>
            </a:r>
            <a:endParaRPr lang="en-US" sz="1200" dirty="0"/>
          </a:p>
        </p:txBody>
      </p:sp>
      <p:sp>
        <p:nvSpPr>
          <p:cNvPr id="18" name="TextBox 17"/>
          <p:cNvSpPr txBox="1"/>
          <p:nvPr/>
        </p:nvSpPr>
        <p:spPr>
          <a:xfrm>
            <a:off x="7136591" y="2584966"/>
            <a:ext cx="2007409" cy="1754326"/>
          </a:xfrm>
          <a:prstGeom prst="rect">
            <a:avLst/>
          </a:prstGeom>
          <a:noFill/>
        </p:spPr>
        <p:txBody>
          <a:bodyPr wrap="square" rtlCol="0">
            <a:spAutoFit/>
          </a:bodyPr>
          <a:lstStyle/>
          <a:p>
            <a:pPr algn="ctr"/>
            <a:r>
              <a:rPr lang="en-US" sz="1800" b="1" dirty="0" smtClean="0"/>
              <a:t>Manifolds Not meeting drawing requirements during flow testing on air manifolds</a:t>
            </a:r>
            <a:endParaRPr lang="en-US" sz="1800" b="1" dirty="0"/>
          </a:p>
        </p:txBody>
      </p:sp>
      <p:sp>
        <p:nvSpPr>
          <p:cNvPr id="19" name="Rectangle 18"/>
          <p:cNvSpPr/>
          <p:nvPr/>
        </p:nvSpPr>
        <p:spPr>
          <a:xfrm>
            <a:off x="228600" y="2398812"/>
            <a:ext cx="417988" cy="338554"/>
          </a:xfrm>
          <a:prstGeom prst="rect">
            <a:avLst/>
          </a:prstGeom>
          <a:noFill/>
        </p:spPr>
        <p:txBody>
          <a:bodyPr wrap="square" rtlCol="0">
            <a:spAutoFit/>
          </a:bodyPr>
          <a:lstStyle/>
          <a:p>
            <a:pPr algn="r"/>
            <a:r>
              <a:rPr lang="en-US" sz="1600" b="1" dirty="0" smtClean="0">
                <a:solidFill>
                  <a:srgbClr val="FF0000"/>
                </a:solidFill>
              </a:rPr>
              <a:t>X</a:t>
            </a:r>
            <a:r>
              <a:rPr lang="en-US" sz="1600" b="1" baseline="-25000" dirty="0" smtClean="0">
                <a:solidFill>
                  <a:srgbClr val="FF0000"/>
                </a:solidFill>
              </a:rPr>
              <a:t>1</a:t>
            </a:r>
            <a:endParaRPr lang="en-US" sz="1600" b="1" baseline="-25000" dirty="0">
              <a:solidFill>
                <a:srgbClr val="FF0000"/>
              </a:solidFill>
            </a:endParaRPr>
          </a:p>
        </p:txBody>
      </p:sp>
      <p:sp>
        <p:nvSpPr>
          <p:cNvPr id="20" name="Rectangle 19"/>
          <p:cNvSpPr/>
          <p:nvPr/>
        </p:nvSpPr>
        <p:spPr>
          <a:xfrm>
            <a:off x="2374988" y="4018932"/>
            <a:ext cx="381234" cy="338554"/>
          </a:xfrm>
          <a:prstGeom prst="rect">
            <a:avLst/>
          </a:prstGeom>
          <a:noFill/>
        </p:spPr>
        <p:txBody>
          <a:bodyPr wrap="square" rtlCol="0">
            <a:spAutoFit/>
          </a:bodyPr>
          <a:lstStyle/>
          <a:p>
            <a:pPr algn="r"/>
            <a:r>
              <a:rPr lang="en-US" sz="1600" b="1" dirty="0" smtClean="0">
                <a:solidFill>
                  <a:srgbClr val="FF0000"/>
                </a:solidFill>
              </a:rPr>
              <a:t>X</a:t>
            </a:r>
            <a:r>
              <a:rPr lang="en-US" sz="1600" b="1" baseline="-25000" dirty="0" smtClean="0">
                <a:solidFill>
                  <a:srgbClr val="FF0000"/>
                </a:solidFill>
              </a:rPr>
              <a:t>4</a:t>
            </a:r>
            <a:endParaRPr lang="en-US" sz="1600" b="1" baseline="-25000" dirty="0">
              <a:solidFill>
                <a:srgbClr val="FF0000"/>
              </a:solidFill>
            </a:endParaRPr>
          </a:p>
        </p:txBody>
      </p:sp>
      <p:sp>
        <p:nvSpPr>
          <p:cNvPr id="21" name="Rectangle 20"/>
          <p:cNvSpPr/>
          <p:nvPr/>
        </p:nvSpPr>
        <p:spPr>
          <a:xfrm>
            <a:off x="268358" y="2714480"/>
            <a:ext cx="456559" cy="338554"/>
          </a:xfrm>
          <a:prstGeom prst="rect">
            <a:avLst/>
          </a:prstGeom>
          <a:noFill/>
        </p:spPr>
        <p:txBody>
          <a:bodyPr wrap="square" rtlCol="0">
            <a:spAutoFit/>
          </a:bodyPr>
          <a:lstStyle/>
          <a:p>
            <a:pPr algn="r"/>
            <a:r>
              <a:rPr lang="en-US" sz="1600" b="1" dirty="0" smtClean="0">
                <a:solidFill>
                  <a:srgbClr val="FF0000"/>
                </a:solidFill>
              </a:rPr>
              <a:t>X</a:t>
            </a:r>
            <a:r>
              <a:rPr lang="en-US" sz="1600" b="1" baseline="-25000" dirty="0">
                <a:solidFill>
                  <a:srgbClr val="FF0000"/>
                </a:solidFill>
              </a:rPr>
              <a:t>2</a:t>
            </a:r>
          </a:p>
        </p:txBody>
      </p:sp>
      <p:sp>
        <p:nvSpPr>
          <p:cNvPr id="22" name="Rectangle 21"/>
          <p:cNvSpPr/>
          <p:nvPr/>
        </p:nvSpPr>
        <p:spPr>
          <a:xfrm>
            <a:off x="4528859" y="2467510"/>
            <a:ext cx="432144" cy="335577"/>
          </a:xfrm>
          <a:prstGeom prst="rect">
            <a:avLst/>
          </a:prstGeom>
          <a:noFill/>
        </p:spPr>
        <p:txBody>
          <a:bodyPr wrap="square" rtlCol="0">
            <a:spAutoFit/>
          </a:bodyPr>
          <a:lstStyle/>
          <a:p>
            <a:pPr algn="r"/>
            <a:r>
              <a:rPr lang="en-US" sz="1600" b="1" dirty="0" smtClean="0">
                <a:solidFill>
                  <a:srgbClr val="FF0000"/>
                </a:solidFill>
              </a:rPr>
              <a:t>X</a:t>
            </a:r>
            <a:r>
              <a:rPr lang="en-US" sz="1600" b="1" baseline="-25000" dirty="0" smtClean="0">
                <a:solidFill>
                  <a:srgbClr val="FF0000"/>
                </a:solidFill>
              </a:rPr>
              <a:t>3</a:t>
            </a:r>
            <a:endParaRPr lang="en-US" sz="1600" b="1" baseline="-25000" dirty="0">
              <a:solidFill>
                <a:srgbClr val="FF0000"/>
              </a:solidFill>
            </a:endParaRPr>
          </a:p>
        </p:txBody>
      </p:sp>
      <p:sp>
        <p:nvSpPr>
          <p:cNvPr id="24" name="Rectangle 23"/>
          <p:cNvSpPr/>
          <p:nvPr/>
        </p:nvSpPr>
        <p:spPr>
          <a:xfrm>
            <a:off x="305474" y="1899166"/>
            <a:ext cx="1447126" cy="276999"/>
          </a:xfrm>
          <a:prstGeom prst="rect">
            <a:avLst/>
          </a:prstGeom>
          <a:noFill/>
        </p:spPr>
        <p:txBody>
          <a:bodyPr wrap="square" rtlCol="0">
            <a:spAutoFit/>
          </a:bodyPr>
          <a:lstStyle/>
          <a:p>
            <a:pPr marL="171450" indent="-171450" algn="r">
              <a:buFont typeface="Arial" pitchFamily="34" charset="0"/>
              <a:buChar char="•"/>
            </a:pPr>
            <a:r>
              <a:rPr lang="en-US" sz="1200" dirty="0" smtClean="0"/>
              <a:t>Inlet Pressure</a:t>
            </a:r>
            <a:endParaRPr lang="en-US" sz="1200" dirty="0"/>
          </a:p>
        </p:txBody>
      </p:sp>
      <p:sp>
        <p:nvSpPr>
          <p:cNvPr id="25" name="Rectangle 24"/>
          <p:cNvSpPr/>
          <p:nvPr/>
        </p:nvSpPr>
        <p:spPr>
          <a:xfrm>
            <a:off x="138285" y="2155567"/>
            <a:ext cx="1690515" cy="276999"/>
          </a:xfrm>
          <a:prstGeom prst="rect">
            <a:avLst/>
          </a:prstGeom>
          <a:noFill/>
        </p:spPr>
        <p:txBody>
          <a:bodyPr wrap="square" rtlCol="0">
            <a:spAutoFit/>
          </a:bodyPr>
          <a:lstStyle/>
          <a:p>
            <a:pPr marL="171450" indent="-171450" algn="r">
              <a:buFont typeface="Arial" pitchFamily="34" charset="0"/>
              <a:buChar char="•"/>
            </a:pPr>
            <a:r>
              <a:rPr lang="en-US" sz="1200" dirty="0" smtClean="0"/>
              <a:t>Inlet Temperature</a:t>
            </a:r>
            <a:endParaRPr lang="en-US" sz="1200" dirty="0"/>
          </a:p>
        </p:txBody>
      </p:sp>
      <p:sp>
        <p:nvSpPr>
          <p:cNvPr id="26" name="Rectangle 25"/>
          <p:cNvSpPr/>
          <p:nvPr/>
        </p:nvSpPr>
        <p:spPr>
          <a:xfrm>
            <a:off x="609600" y="3042166"/>
            <a:ext cx="1447126" cy="276999"/>
          </a:xfrm>
          <a:prstGeom prst="rect">
            <a:avLst/>
          </a:prstGeom>
          <a:noFill/>
        </p:spPr>
        <p:txBody>
          <a:bodyPr wrap="square" rtlCol="0">
            <a:spAutoFit/>
          </a:bodyPr>
          <a:lstStyle/>
          <a:p>
            <a:pPr marL="171450" indent="-171450" algn="r">
              <a:buFont typeface="Arial" pitchFamily="34" charset="0"/>
              <a:buChar char="•"/>
            </a:pPr>
            <a:r>
              <a:rPr lang="en-US" sz="1200" dirty="0" smtClean="0"/>
              <a:t>Test Run Time</a:t>
            </a:r>
            <a:endParaRPr lang="en-US" sz="1200" dirty="0"/>
          </a:p>
        </p:txBody>
      </p:sp>
      <p:sp>
        <p:nvSpPr>
          <p:cNvPr id="27" name="Rectangle 26"/>
          <p:cNvSpPr/>
          <p:nvPr/>
        </p:nvSpPr>
        <p:spPr>
          <a:xfrm>
            <a:off x="2605589" y="1670566"/>
            <a:ext cx="1447126" cy="276999"/>
          </a:xfrm>
          <a:prstGeom prst="rect">
            <a:avLst/>
          </a:prstGeom>
          <a:noFill/>
        </p:spPr>
        <p:txBody>
          <a:bodyPr wrap="square" rtlCol="0">
            <a:spAutoFit/>
          </a:bodyPr>
          <a:lstStyle/>
          <a:p>
            <a:pPr marL="171450" indent="-171450" algn="r">
              <a:buFont typeface="Arial" pitchFamily="34" charset="0"/>
              <a:buChar char="•"/>
            </a:pPr>
            <a:r>
              <a:rPr lang="en-US" sz="1200" dirty="0" smtClean="0"/>
              <a:t>Part Design</a:t>
            </a:r>
            <a:endParaRPr lang="en-US" sz="1200" dirty="0"/>
          </a:p>
        </p:txBody>
      </p:sp>
      <p:sp>
        <p:nvSpPr>
          <p:cNvPr id="28" name="Rectangle 27"/>
          <p:cNvSpPr/>
          <p:nvPr/>
        </p:nvSpPr>
        <p:spPr>
          <a:xfrm>
            <a:off x="2821751" y="2582078"/>
            <a:ext cx="1447126" cy="276999"/>
          </a:xfrm>
          <a:prstGeom prst="rect">
            <a:avLst/>
          </a:prstGeom>
          <a:noFill/>
        </p:spPr>
        <p:txBody>
          <a:bodyPr wrap="square" rtlCol="0">
            <a:spAutoFit/>
          </a:bodyPr>
          <a:lstStyle/>
          <a:p>
            <a:pPr marL="171450" indent="-171450" algn="r">
              <a:buFont typeface="Arial" pitchFamily="34" charset="0"/>
              <a:buChar char="•"/>
            </a:pPr>
            <a:r>
              <a:rPr lang="en-US" sz="1200" dirty="0" smtClean="0"/>
              <a:t>Hole Diameter</a:t>
            </a:r>
            <a:endParaRPr lang="en-US" sz="1200" dirty="0"/>
          </a:p>
        </p:txBody>
      </p:sp>
      <p:sp>
        <p:nvSpPr>
          <p:cNvPr id="30" name="Rectangle 29"/>
          <p:cNvSpPr/>
          <p:nvPr/>
        </p:nvSpPr>
        <p:spPr>
          <a:xfrm>
            <a:off x="2896274" y="2917567"/>
            <a:ext cx="1447126" cy="276999"/>
          </a:xfrm>
          <a:prstGeom prst="rect">
            <a:avLst/>
          </a:prstGeom>
          <a:noFill/>
        </p:spPr>
        <p:txBody>
          <a:bodyPr wrap="square" rtlCol="0">
            <a:spAutoFit/>
          </a:bodyPr>
          <a:lstStyle/>
          <a:p>
            <a:pPr marL="171450" indent="-171450" algn="r">
              <a:buFont typeface="Arial" pitchFamily="34" charset="0"/>
              <a:buChar char="•"/>
            </a:pPr>
            <a:r>
              <a:rPr lang="en-US" sz="1200" dirty="0" smtClean="0"/>
              <a:t>Air Pressure</a:t>
            </a:r>
            <a:endParaRPr lang="en-US" sz="1200" dirty="0"/>
          </a:p>
        </p:txBody>
      </p:sp>
      <p:sp>
        <p:nvSpPr>
          <p:cNvPr id="31" name="Rectangle 30"/>
          <p:cNvSpPr/>
          <p:nvPr/>
        </p:nvSpPr>
        <p:spPr>
          <a:xfrm>
            <a:off x="4692638" y="1433899"/>
            <a:ext cx="1725685" cy="461665"/>
          </a:xfrm>
          <a:prstGeom prst="rect">
            <a:avLst/>
          </a:prstGeom>
          <a:noFill/>
        </p:spPr>
        <p:txBody>
          <a:bodyPr wrap="square" rtlCol="0">
            <a:spAutoFit/>
          </a:bodyPr>
          <a:lstStyle/>
          <a:p>
            <a:pPr marL="171450" indent="-171450" algn="r">
              <a:buFont typeface="Arial" pitchFamily="34" charset="0"/>
              <a:buChar char="•"/>
            </a:pPr>
            <a:r>
              <a:rPr lang="en-US" sz="1200" dirty="0" smtClean="0"/>
              <a:t>Experience with equipment</a:t>
            </a:r>
            <a:endParaRPr lang="en-US" sz="1200" dirty="0"/>
          </a:p>
        </p:txBody>
      </p:sp>
      <p:sp>
        <p:nvSpPr>
          <p:cNvPr id="32" name="Rectangle 31"/>
          <p:cNvSpPr/>
          <p:nvPr/>
        </p:nvSpPr>
        <p:spPr>
          <a:xfrm>
            <a:off x="4692639" y="1891586"/>
            <a:ext cx="1875832" cy="461665"/>
          </a:xfrm>
          <a:prstGeom prst="rect">
            <a:avLst/>
          </a:prstGeom>
          <a:noFill/>
        </p:spPr>
        <p:txBody>
          <a:bodyPr wrap="square" rtlCol="0">
            <a:spAutoFit/>
          </a:bodyPr>
          <a:lstStyle/>
          <a:p>
            <a:pPr marL="171450" indent="-171450" algn="r">
              <a:buFont typeface="Arial" pitchFamily="34" charset="0"/>
              <a:buChar char="•"/>
            </a:pPr>
            <a:r>
              <a:rPr lang="en-US" sz="1200" dirty="0" smtClean="0"/>
              <a:t>Erroneous entries into computer</a:t>
            </a:r>
            <a:endParaRPr lang="en-US" sz="1200" dirty="0"/>
          </a:p>
        </p:txBody>
      </p:sp>
      <p:sp>
        <p:nvSpPr>
          <p:cNvPr id="33" name="Rectangle 32"/>
          <p:cNvSpPr/>
          <p:nvPr/>
        </p:nvSpPr>
        <p:spPr>
          <a:xfrm>
            <a:off x="4692639" y="3085326"/>
            <a:ext cx="2156488" cy="276999"/>
          </a:xfrm>
          <a:prstGeom prst="rect">
            <a:avLst/>
          </a:prstGeom>
          <a:noFill/>
        </p:spPr>
        <p:txBody>
          <a:bodyPr wrap="square" rtlCol="0">
            <a:spAutoFit/>
          </a:bodyPr>
          <a:lstStyle/>
          <a:p>
            <a:pPr marL="171450" indent="-171450" algn="r">
              <a:buFont typeface="Arial" pitchFamily="34" charset="0"/>
              <a:buChar char="•"/>
            </a:pPr>
            <a:r>
              <a:rPr lang="en-US" sz="1200" dirty="0" smtClean="0"/>
              <a:t>Failure to run AIS test</a:t>
            </a:r>
            <a:endParaRPr lang="en-US" sz="1200" dirty="0"/>
          </a:p>
        </p:txBody>
      </p:sp>
      <p:sp>
        <p:nvSpPr>
          <p:cNvPr id="34" name="Rectangle 33"/>
          <p:cNvSpPr/>
          <p:nvPr/>
        </p:nvSpPr>
        <p:spPr>
          <a:xfrm>
            <a:off x="609600" y="3679567"/>
            <a:ext cx="1447126" cy="276999"/>
          </a:xfrm>
          <a:prstGeom prst="rect">
            <a:avLst/>
          </a:prstGeom>
          <a:noFill/>
        </p:spPr>
        <p:txBody>
          <a:bodyPr wrap="square" rtlCol="0">
            <a:spAutoFit/>
          </a:bodyPr>
          <a:lstStyle/>
          <a:p>
            <a:pPr marL="171450" indent="-171450" algn="r">
              <a:buFont typeface="Arial" pitchFamily="34" charset="0"/>
              <a:buChar char="•"/>
            </a:pPr>
            <a:r>
              <a:rPr lang="en-US" sz="1200" dirty="0" smtClean="0"/>
              <a:t>Humidity</a:t>
            </a:r>
            <a:endParaRPr lang="en-US" sz="1200" dirty="0"/>
          </a:p>
        </p:txBody>
      </p:sp>
      <p:sp>
        <p:nvSpPr>
          <p:cNvPr id="35" name="Rectangle 34"/>
          <p:cNvSpPr/>
          <p:nvPr/>
        </p:nvSpPr>
        <p:spPr>
          <a:xfrm>
            <a:off x="457200" y="4104501"/>
            <a:ext cx="1447126" cy="461665"/>
          </a:xfrm>
          <a:prstGeom prst="rect">
            <a:avLst/>
          </a:prstGeom>
          <a:noFill/>
        </p:spPr>
        <p:txBody>
          <a:bodyPr wrap="square" rtlCol="0">
            <a:spAutoFit/>
          </a:bodyPr>
          <a:lstStyle/>
          <a:p>
            <a:pPr marL="171450" indent="-171450" algn="r">
              <a:buFont typeface="Arial" pitchFamily="34" charset="0"/>
              <a:buChar char="•"/>
            </a:pPr>
            <a:r>
              <a:rPr lang="en-US" sz="1200" dirty="0" smtClean="0"/>
              <a:t>Atmospheric Pressure</a:t>
            </a:r>
            <a:endParaRPr lang="en-US" sz="1200" dirty="0"/>
          </a:p>
        </p:txBody>
      </p:sp>
      <p:sp>
        <p:nvSpPr>
          <p:cNvPr id="36" name="Rectangle 35"/>
          <p:cNvSpPr/>
          <p:nvPr/>
        </p:nvSpPr>
        <p:spPr>
          <a:xfrm>
            <a:off x="305474" y="4714101"/>
            <a:ext cx="1447126" cy="461665"/>
          </a:xfrm>
          <a:prstGeom prst="rect">
            <a:avLst/>
          </a:prstGeom>
          <a:noFill/>
        </p:spPr>
        <p:txBody>
          <a:bodyPr wrap="square" rtlCol="0">
            <a:spAutoFit/>
          </a:bodyPr>
          <a:lstStyle/>
          <a:p>
            <a:pPr marL="171450" indent="-171450" algn="r">
              <a:buFont typeface="Arial" pitchFamily="34" charset="0"/>
              <a:buChar char="•"/>
            </a:pPr>
            <a:r>
              <a:rPr lang="en-US" sz="1200" dirty="0" smtClean="0"/>
              <a:t>Ambient Temperature</a:t>
            </a:r>
            <a:endParaRPr lang="en-US" sz="1200" dirty="0"/>
          </a:p>
        </p:txBody>
      </p:sp>
      <p:sp>
        <p:nvSpPr>
          <p:cNvPr id="37" name="Rectangle 36"/>
          <p:cNvSpPr/>
          <p:nvPr/>
        </p:nvSpPr>
        <p:spPr>
          <a:xfrm>
            <a:off x="2480450" y="3499366"/>
            <a:ext cx="1763195" cy="461665"/>
          </a:xfrm>
          <a:prstGeom prst="rect">
            <a:avLst/>
          </a:prstGeom>
          <a:noFill/>
        </p:spPr>
        <p:txBody>
          <a:bodyPr wrap="square" rtlCol="0">
            <a:spAutoFit/>
          </a:bodyPr>
          <a:lstStyle/>
          <a:p>
            <a:pPr marL="171450" indent="-171450" algn="r">
              <a:buFont typeface="Arial" pitchFamily="34" charset="0"/>
              <a:buChar char="•"/>
            </a:pPr>
            <a:r>
              <a:rPr lang="en-US" sz="1200" dirty="0" smtClean="0"/>
              <a:t>Fixtures for laser drilling cooling holes</a:t>
            </a:r>
            <a:endParaRPr lang="en-US" sz="1200" dirty="0"/>
          </a:p>
        </p:txBody>
      </p:sp>
      <p:sp>
        <p:nvSpPr>
          <p:cNvPr id="39" name="Rectangle 38"/>
          <p:cNvSpPr/>
          <p:nvPr/>
        </p:nvSpPr>
        <p:spPr>
          <a:xfrm>
            <a:off x="2313768" y="4082456"/>
            <a:ext cx="1799265" cy="461665"/>
          </a:xfrm>
          <a:prstGeom prst="rect">
            <a:avLst/>
          </a:prstGeom>
          <a:noFill/>
        </p:spPr>
        <p:txBody>
          <a:bodyPr wrap="square" rtlCol="0">
            <a:spAutoFit/>
          </a:bodyPr>
          <a:lstStyle/>
          <a:p>
            <a:pPr marL="171450" indent="-171450" algn="r">
              <a:buFont typeface="Arial" pitchFamily="34" charset="0"/>
              <a:buChar char="•"/>
            </a:pPr>
            <a:r>
              <a:rPr lang="en-US" sz="1200" strike="sngStrike" dirty="0" smtClean="0"/>
              <a:t>Targeting nominal cooling hole size</a:t>
            </a:r>
            <a:endParaRPr lang="en-US" sz="1200" strike="sngStrike" dirty="0"/>
          </a:p>
        </p:txBody>
      </p:sp>
      <p:sp>
        <p:nvSpPr>
          <p:cNvPr id="40" name="Rectangle 39"/>
          <p:cNvSpPr/>
          <p:nvPr/>
        </p:nvSpPr>
        <p:spPr>
          <a:xfrm>
            <a:off x="5343109" y="3521153"/>
            <a:ext cx="1523893" cy="461665"/>
          </a:xfrm>
          <a:prstGeom prst="rect">
            <a:avLst/>
          </a:prstGeom>
          <a:noFill/>
        </p:spPr>
        <p:txBody>
          <a:bodyPr wrap="square" rtlCol="0">
            <a:spAutoFit/>
          </a:bodyPr>
          <a:lstStyle/>
          <a:p>
            <a:pPr marL="171450" indent="-171450" algn="r">
              <a:buFont typeface="Arial" pitchFamily="34" charset="0"/>
              <a:buChar char="•"/>
            </a:pPr>
            <a:r>
              <a:rPr lang="en-US" sz="1200" dirty="0" smtClean="0"/>
              <a:t>Capability of Air Flow Equipment</a:t>
            </a:r>
            <a:endParaRPr lang="en-US" sz="1200" dirty="0"/>
          </a:p>
        </p:txBody>
      </p:sp>
      <p:sp>
        <p:nvSpPr>
          <p:cNvPr id="41" name="Rectangle 40"/>
          <p:cNvSpPr/>
          <p:nvPr/>
        </p:nvSpPr>
        <p:spPr>
          <a:xfrm>
            <a:off x="228600" y="2460367"/>
            <a:ext cx="1690515" cy="276999"/>
          </a:xfrm>
          <a:prstGeom prst="rect">
            <a:avLst/>
          </a:prstGeom>
          <a:noFill/>
        </p:spPr>
        <p:txBody>
          <a:bodyPr wrap="square" rtlCol="0">
            <a:spAutoFit/>
          </a:bodyPr>
          <a:lstStyle/>
          <a:p>
            <a:pPr marL="171450" indent="-171450" algn="r">
              <a:buFont typeface="Arial" pitchFamily="34" charset="0"/>
              <a:buChar char="•"/>
            </a:pPr>
            <a:r>
              <a:rPr lang="en-US" sz="1200" strike="sngStrike" dirty="0" smtClean="0"/>
              <a:t>Upper Spec Limit</a:t>
            </a:r>
            <a:endParaRPr lang="en-US" sz="1200" strike="sngStrike" dirty="0"/>
          </a:p>
        </p:txBody>
      </p:sp>
      <p:sp>
        <p:nvSpPr>
          <p:cNvPr id="42" name="Rectangle 41"/>
          <p:cNvSpPr/>
          <p:nvPr/>
        </p:nvSpPr>
        <p:spPr>
          <a:xfrm>
            <a:off x="304800" y="2765167"/>
            <a:ext cx="1690515" cy="276999"/>
          </a:xfrm>
          <a:prstGeom prst="rect">
            <a:avLst/>
          </a:prstGeom>
          <a:noFill/>
        </p:spPr>
        <p:txBody>
          <a:bodyPr wrap="square" rtlCol="0">
            <a:spAutoFit/>
          </a:bodyPr>
          <a:lstStyle/>
          <a:p>
            <a:pPr marL="171450" indent="-171450" algn="r">
              <a:buFont typeface="Arial" pitchFamily="34" charset="0"/>
              <a:buChar char="•"/>
            </a:pPr>
            <a:r>
              <a:rPr lang="en-US" sz="1200" strike="sngStrike" dirty="0" smtClean="0"/>
              <a:t>Lower Spec Limit</a:t>
            </a:r>
            <a:endParaRPr lang="en-US" sz="1200" strike="sngStrike" dirty="0"/>
          </a:p>
        </p:txBody>
      </p:sp>
      <p:sp>
        <p:nvSpPr>
          <p:cNvPr id="43" name="Rectangle 42"/>
          <p:cNvSpPr/>
          <p:nvPr/>
        </p:nvSpPr>
        <p:spPr>
          <a:xfrm>
            <a:off x="4932533" y="4298602"/>
            <a:ext cx="1618343" cy="646331"/>
          </a:xfrm>
          <a:prstGeom prst="rect">
            <a:avLst/>
          </a:prstGeom>
          <a:noFill/>
        </p:spPr>
        <p:txBody>
          <a:bodyPr wrap="square" rtlCol="0">
            <a:spAutoFit/>
          </a:bodyPr>
          <a:lstStyle/>
          <a:p>
            <a:pPr marL="171450" indent="-171450" algn="r">
              <a:buFont typeface="Arial" pitchFamily="34" charset="0"/>
              <a:buChar char="•"/>
            </a:pPr>
            <a:r>
              <a:rPr lang="en-US" sz="1200" dirty="0" smtClean="0"/>
              <a:t>Laser variation for drilling cooling holes</a:t>
            </a:r>
            <a:endParaRPr lang="en-US" sz="1200" dirty="0"/>
          </a:p>
        </p:txBody>
      </p:sp>
      <p:sp>
        <p:nvSpPr>
          <p:cNvPr id="44" name="Rectangle 43"/>
          <p:cNvSpPr/>
          <p:nvPr/>
        </p:nvSpPr>
        <p:spPr>
          <a:xfrm>
            <a:off x="4796258" y="4240878"/>
            <a:ext cx="381234" cy="338554"/>
          </a:xfrm>
          <a:prstGeom prst="rect">
            <a:avLst/>
          </a:prstGeom>
          <a:noFill/>
        </p:spPr>
        <p:txBody>
          <a:bodyPr wrap="square" rtlCol="0">
            <a:spAutoFit/>
          </a:bodyPr>
          <a:lstStyle/>
          <a:p>
            <a:pPr algn="r"/>
            <a:r>
              <a:rPr lang="en-US" sz="1600" b="1" dirty="0" smtClean="0">
                <a:solidFill>
                  <a:srgbClr val="FF0000"/>
                </a:solidFill>
              </a:rPr>
              <a:t>X</a:t>
            </a:r>
            <a:r>
              <a:rPr lang="en-US" sz="1600" b="1" baseline="-25000" dirty="0" smtClean="0">
                <a:solidFill>
                  <a:srgbClr val="FF0000"/>
                </a:solidFill>
              </a:rPr>
              <a:t>5</a:t>
            </a:r>
            <a:endParaRPr lang="en-US" sz="1600" b="1" baseline="-25000" dirty="0">
              <a:solidFill>
                <a:srgbClr val="FF0000"/>
              </a:solidFill>
            </a:endParaRPr>
          </a:p>
        </p:txBody>
      </p:sp>
      <p:sp>
        <p:nvSpPr>
          <p:cNvPr id="48" name="Rectangle 47"/>
          <p:cNvSpPr/>
          <p:nvPr/>
        </p:nvSpPr>
        <p:spPr>
          <a:xfrm>
            <a:off x="4635489" y="2397413"/>
            <a:ext cx="2049614" cy="646331"/>
          </a:xfrm>
          <a:prstGeom prst="rect">
            <a:avLst/>
          </a:prstGeom>
          <a:noFill/>
        </p:spPr>
        <p:txBody>
          <a:bodyPr wrap="square" rtlCol="0">
            <a:spAutoFit/>
          </a:bodyPr>
          <a:lstStyle/>
          <a:p>
            <a:pPr marL="171450" indent="-171450" algn="r">
              <a:buFont typeface="Arial" pitchFamily="34" charset="0"/>
              <a:buChar char="•"/>
            </a:pPr>
            <a:r>
              <a:rPr lang="en-US" sz="1200" strike="sngStrike" dirty="0" smtClean="0"/>
              <a:t>Equipment Setup / attaching part to flow test machine</a:t>
            </a:r>
            <a:endParaRPr lang="en-US" sz="1200" strike="sngStrike" dirty="0"/>
          </a:p>
        </p:txBody>
      </p:sp>
      <p:sp>
        <p:nvSpPr>
          <p:cNvPr id="51" name="TextBox 50"/>
          <p:cNvSpPr txBox="1"/>
          <p:nvPr/>
        </p:nvSpPr>
        <p:spPr>
          <a:xfrm>
            <a:off x="3044633" y="6061710"/>
            <a:ext cx="1749197" cy="553998"/>
          </a:xfrm>
          <a:prstGeom prst="rect">
            <a:avLst/>
          </a:prstGeom>
          <a:noFill/>
        </p:spPr>
        <p:txBody>
          <a:bodyPr wrap="none" rtlCol="0">
            <a:spAutoFit/>
          </a:bodyPr>
          <a:lstStyle/>
          <a:p>
            <a:r>
              <a:rPr lang="en-US" sz="1000" b="1" u="sng" dirty="0" smtClean="0"/>
              <a:t>Xs identified via:</a:t>
            </a:r>
          </a:p>
          <a:p>
            <a:pPr marL="285750" indent="-285750">
              <a:buFont typeface="Arial" pitchFamily="34" charset="0"/>
              <a:buChar char="•"/>
            </a:pPr>
            <a:r>
              <a:rPr lang="en-US" sz="1000" dirty="0" smtClean="0"/>
              <a:t>Subject Matter Expert(s)</a:t>
            </a:r>
          </a:p>
          <a:p>
            <a:pPr marL="285750" indent="-285750">
              <a:buFont typeface="Arial" pitchFamily="34" charset="0"/>
              <a:buChar char="•"/>
            </a:pPr>
            <a:r>
              <a:rPr lang="en-US" sz="1000" dirty="0" smtClean="0"/>
              <a:t>Brainstorming</a:t>
            </a:r>
          </a:p>
        </p:txBody>
      </p:sp>
      <p:graphicFrame>
        <p:nvGraphicFramePr>
          <p:cNvPr id="52" name="Table 51"/>
          <p:cNvGraphicFramePr>
            <a:graphicFrameLocks noGrp="1"/>
          </p:cNvGraphicFramePr>
          <p:nvPr>
            <p:extLst>
              <p:ext uri="{D42A27DB-BD31-4B8C-83A1-F6EECF244321}">
                <p14:modId xmlns:p14="http://schemas.microsoft.com/office/powerpoint/2010/main" val="937573116"/>
              </p:ext>
            </p:extLst>
          </p:nvPr>
        </p:nvGraphicFramePr>
        <p:xfrm>
          <a:off x="7293610" y="6004560"/>
          <a:ext cx="1469390" cy="777240"/>
        </p:xfrm>
        <a:graphic>
          <a:graphicData uri="http://schemas.openxmlformats.org/drawingml/2006/table">
            <a:tbl>
              <a:tblPr firstRow="1" bandRow="1">
                <a:tableStyleId>{17292A2E-F333-43FB-9621-5CBBE7FDCDCB}</a:tableStyleId>
              </a:tblPr>
              <a:tblGrid>
                <a:gridCol w="506730"/>
                <a:gridCol w="500380"/>
                <a:gridCol w="462280"/>
              </a:tblGrid>
              <a:tr h="240821">
                <a:tc>
                  <a:txBody>
                    <a:bodyPr/>
                    <a:lstStyle/>
                    <a:p>
                      <a:pPr algn="ctr"/>
                      <a:endParaRPr lang="en-US" sz="1100" dirty="0"/>
                    </a:p>
                  </a:txBody>
                  <a:tcPr>
                    <a:noFill/>
                  </a:tcPr>
                </a:tc>
                <a:tc>
                  <a:txBody>
                    <a:bodyPr/>
                    <a:lstStyle/>
                    <a:p>
                      <a:pPr algn="ctr"/>
                      <a:r>
                        <a:rPr lang="en-US" sz="1100" dirty="0" smtClean="0"/>
                        <a:t>High</a:t>
                      </a:r>
                      <a:endParaRPr lang="en-US" sz="1100" dirty="0"/>
                    </a:p>
                  </a:txBody>
                  <a:tcPr/>
                </a:tc>
                <a:tc>
                  <a:txBody>
                    <a:bodyPr/>
                    <a:lstStyle/>
                    <a:p>
                      <a:pPr algn="ctr"/>
                      <a:r>
                        <a:rPr lang="en-US" sz="1100" dirty="0" smtClean="0"/>
                        <a:t>Low</a:t>
                      </a:r>
                      <a:endParaRPr lang="en-US" sz="1100" dirty="0"/>
                    </a:p>
                  </a:txBody>
                  <a:tcPr/>
                </a:tc>
              </a:tr>
              <a:tr h="240821">
                <a:tc>
                  <a:txBody>
                    <a:bodyPr/>
                    <a:lstStyle/>
                    <a:p>
                      <a:pPr algn="ctr"/>
                      <a:r>
                        <a:rPr lang="en-US" sz="1100" dirty="0" smtClean="0">
                          <a:solidFill>
                            <a:schemeClr val="bg1"/>
                          </a:solidFill>
                        </a:rPr>
                        <a:t>Easy</a:t>
                      </a:r>
                      <a:endParaRPr lang="en-US" sz="1100" dirty="0">
                        <a:solidFill>
                          <a:schemeClr val="bg1"/>
                        </a:solidFill>
                      </a:endParaRPr>
                    </a:p>
                  </a:txBody>
                  <a:tcPr>
                    <a:solidFill>
                      <a:schemeClr val="accent4"/>
                    </a:solidFill>
                  </a:tcPr>
                </a:tc>
                <a:tc>
                  <a:txBody>
                    <a:bodyPr/>
                    <a:lstStyle/>
                    <a:p>
                      <a:pPr algn="ctr"/>
                      <a:r>
                        <a:rPr lang="en-US" sz="1100" dirty="0" smtClean="0"/>
                        <a:t>1</a:t>
                      </a:r>
                      <a:endParaRPr lang="en-US" sz="1100" dirty="0"/>
                    </a:p>
                  </a:txBody>
                  <a:tcPr>
                    <a:solidFill>
                      <a:srgbClr val="00B050"/>
                    </a:solidFill>
                  </a:tcPr>
                </a:tc>
                <a:tc>
                  <a:txBody>
                    <a:bodyPr/>
                    <a:lstStyle/>
                    <a:p>
                      <a:pPr algn="ctr"/>
                      <a:r>
                        <a:rPr lang="en-US" sz="1100" dirty="0" smtClean="0"/>
                        <a:t>2</a:t>
                      </a:r>
                      <a:endParaRPr lang="en-US" sz="1100" dirty="0"/>
                    </a:p>
                  </a:txBody>
                  <a:tcPr>
                    <a:solidFill>
                      <a:srgbClr val="CCFFCC"/>
                    </a:solidFill>
                  </a:tcPr>
                </a:tc>
              </a:tr>
              <a:tr h="240821">
                <a:tc>
                  <a:txBody>
                    <a:bodyPr/>
                    <a:lstStyle/>
                    <a:p>
                      <a:pPr algn="ctr"/>
                      <a:r>
                        <a:rPr lang="en-US" sz="1100" dirty="0" smtClean="0">
                          <a:solidFill>
                            <a:schemeClr val="bg1"/>
                          </a:solidFill>
                        </a:rPr>
                        <a:t>Hard</a:t>
                      </a:r>
                      <a:endParaRPr lang="en-US" sz="1100" dirty="0">
                        <a:solidFill>
                          <a:schemeClr val="bg1"/>
                        </a:solidFill>
                      </a:endParaRPr>
                    </a:p>
                  </a:txBody>
                  <a:tcPr>
                    <a:solidFill>
                      <a:schemeClr val="accent4"/>
                    </a:solidFill>
                  </a:tcPr>
                </a:tc>
                <a:tc>
                  <a:txBody>
                    <a:bodyPr/>
                    <a:lstStyle/>
                    <a:p>
                      <a:pPr algn="ctr"/>
                      <a:r>
                        <a:rPr lang="en-US" sz="1100" dirty="0" smtClean="0"/>
                        <a:t>3</a:t>
                      </a:r>
                      <a:endParaRPr lang="en-US" sz="1100" dirty="0"/>
                    </a:p>
                  </a:txBody>
                  <a:tcPr>
                    <a:solidFill>
                      <a:srgbClr val="FFC000"/>
                    </a:solidFill>
                  </a:tcPr>
                </a:tc>
                <a:tc>
                  <a:txBody>
                    <a:bodyPr/>
                    <a:lstStyle/>
                    <a:p>
                      <a:pPr algn="ctr"/>
                      <a:r>
                        <a:rPr lang="en-US" sz="1100" dirty="0" smtClean="0">
                          <a:solidFill>
                            <a:schemeClr val="bg1"/>
                          </a:solidFill>
                        </a:rPr>
                        <a:t>4</a:t>
                      </a:r>
                      <a:endParaRPr lang="en-US" sz="1100" dirty="0">
                        <a:solidFill>
                          <a:schemeClr val="bg1"/>
                        </a:solidFill>
                      </a:endParaRPr>
                    </a:p>
                  </a:txBody>
                  <a:tcPr>
                    <a:solidFill>
                      <a:srgbClr val="FF0000"/>
                    </a:solidFill>
                  </a:tcPr>
                </a:tc>
              </a:tr>
            </a:tbl>
          </a:graphicData>
        </a:graphic>
      </p:graphicFrame>
      <p:sp>
        <p:nvSpPr>
          <p:cNvPr id="53" name="TextBox 52"/>
          <p:cNvSpPr txBox="1"/>
          <p:nvPr/>
        </p:nvSpPr>
        <p:spPr>
          <a:xfrm>
            <a:off x="7946753" y="5775960"/>
            <a:ext cx="603050" cy="261610"/>
          </a:xfrm>
          <a:prstGeom prst="rect">
            <a:avLst/>
          </a:prstGeom>
          <a:noFill/>
        </p:spPr>
        <p:txBody>
          <a:bodyPr wrap="none" rtlCol="0">
            <a:spAutoFit/>
          </a:bodyPr>
          <a:lstStyle/>
          <a:p>
            <a:r>
              <a:rPr lang="en-US" sz="1050" dirty="0" smtClean="0"/>
              <a:t>Impact</a:t>
            </a:r>
            <a:endParaRPr lang="en-US" sz="1050" dirty="0"/>
          </a:p>
        </p:txBody>
      </p:sp>
      <p:sp>
        <p:nvSpPr>
          <p:cNvPr id="54" name="TextBox 53"/>
          <p:cNvSpPr txBox="1"/>
          <p:nvPr/>
        </p:nvSpPr>
        <p:spPr>
          <a:xfrm>
            <a:off x="6538536" y="6360244"/>
            <a:ext cx="798617" cy="253916"/>
          </a:xfrm>
          <a:prstGeom prst="rect">
            <a:avLst/>
          </a:prstGeom>
          <a:noFill/>
        </p:spPr>
        <p:txBody>
          <a:bodyPr wrap="none" rtlCol="0">
            <a:spAutoFit/>
          </a:bodyPr>
          <a:lstStyle/>
          <a:p>
            <a:r>
              <a:rPr lang="en-US" sz="1050" dirty="0" smtClean="0"/>
              <a:t>Implement</a:t>
            </a:r>
            <a:endParaRPr lang="en-US" sz="1050" dirty="0"/>
          </a:p>
        </p:txBody>
      </p:sp>
      <p:sp>
        <p:nvSpPr>
          <p:cNvPr id="55" name="TextBox 54"/>
          <p:cNvSpPr txBox="1"/>
          <p:nvPr/>
        </p:nvSpPr>
        <p:spPr>
          <a:xfrm>
            <a:off x="5926955" y="6530422"/>
            <a:ext cx="251992" cy="246221"/>
          </a:xfrm>
          <a:prstGeom prst="rect">
            <a:avLst/>
          </a:prstGeom>
          <a:solidFill>
            <a:srgbClr val="FFC000"/>
          </a:solidFill>
        </p:spPr>
        <p:txBody>
          <a:bodyPr wrap="none" rtlCol="0">
            <a:spAutoFit/>
          </a:bodyPr>
          <a:lstStyle/>
          <a:p>
            <a:r>
              <a:rPr lang="en-US" sz="1000" dirty="0" smtClean="0"/>
              <a:t>3</a:t>
            </a:r>
            <a:endParaRPr lang="en-US" sz="1000" dirty="0"/>
          </a:p>
        </p:txBody>
      </p:sp>
      <p:sp>
        <p:nvSpPr>
          <p:cNvPr id="56" name="TextBox 55"/>
          <p:cNvSpPr txBox="1"/>
          <p:nvPr/>
        </p:nvSpPr>
        <p:spPr>
          <a:xfrm>
            <a:off x="5324253" y="6530421"/>
            <a:ext cx="251992" cy="246221"/>
          </a:xfrm>
          <a:prstGeom prst="rect">
            <a:avLst/>
          </a:prstGeom>
          <a:solidFill>
            <a:srgbClr val="00B050"/>
          </a:solidFill>
        </p:spPr>
        <p:txBody>
          <a:bodyPr wrap="none" rtlCol="0">
            <a:spAutoFit/>
          </a:bodyPr>
          <a:lstStyle/>
          <a:p>
            <a:r>
              <a:rPr lang="en-US" sz="1000" dirty="0" smtClean="0"/>
              <a:t>1</a:t>
            </a:r>
            <a:endParaRPr lang="en-US" sz="1000" dirty="0"/>
          </a:p>
        </p:txBody>
      </p:sp>
      <p:sp>
        <p:nvSpPr>
          <p:cNvPr id="57" name="TextBox 56"/>
          <p:cNvSpPr txBox="1"/>
          <p:nvPr/>
        </p:nvSpPr>
        <p:spPr>
          <a:xfrm>
            <a:off x="5627808" y="6530422"/>
            <a:ext cx="251992" cy="246221"/>
          </a:xfrm>
          <a:prstGeom prst="rect">
            <a:avLst/>
          </a:prstGeom>
          <a:solidFill>
            <a:srgbClr val="CCFFCC"/>
          </a:solidFill>
        </p:spPr>
        <p:txBody>
          <a:bodyPr wrap="none" rtlCol="0">
            <a:spAutoFit/>
          </a:bodyPr>
          <a:lstStyle/>
          <a:p>
            <a:r>
              <a:rPr lang="en-US" sz="1000" dirty="0"/>
              <a:t>2</a:t>
            </a:r>
          </a:p>
        </p:txBody>
      </p:sp>
      <p:sp>
        <p:nvSpPr>
          <p:cNvPr id="58" name="TextBox 57"/>
          <p:cNvSpPr txBox="1"/>
          <p:nvPr/>
        </p:nvSpPr>
        <p:spPr>
          <a:xfrm>
            <a:off x="6236234" y="6530422"/>
            <a:ext cx="251992" cy="246221"/>
          </a:xfrm>
          <a:prstGeom prst="rect">
            <a:avLst/>
          </a:prstGeom>
          <a:solidFill>
            <a:srgbClr val="FF0000"/>
          </a:solidFill>
        </p:spPr>
        <p:txBody>
          <a:bodyPr wrap="none" rtlCol="0">
            <a:spAutoFit/>
          </a:bodyPr>
          <a:lstStyle/>
          <a:p>
            <a:r>
              <a:rPr lang="en-US" sz="1000" dirty="0" smtClean="0">
                <a:solidFill>
                  <a:schemeClr val="bg1"/>
                </a:solidFill>
              </a:rPr>
              <a:t>4</a:t>
            </a:r>
            <a:endParaRPr lang="en-US" sz="1000" dirty="0">
              <a:solidFill>
                <a:schemeClr val="bg1"/>
              </a:solidFill>
            </a:endParaRPr>
          </a:p>
        </p:txBody>
      </p:sp>
      <p:sp>
        <p:nvSpPr>
          <p:cNvPr id="59" name="Rectangle 58"/>
          <p:cNvSpPr/>
          <p:nvPr/>
        </p:nvSpPr>
        <p:spPr>
          <a:xfrm>
            <a:off x="2659176" y="2037665"/>
            <a:ext cx="1447126" cy="461665"/>
          </a:xfrm>
          <a:prstGeom prst="rect">
            <a:avLst/>
          </a:prstGeom>
          <a:noFill/>
        </p:spPr>
        <p:txBody>
          <a:bodyPr wrap="square" rtlCol="0">
            <a:spAutoFit/>
          </a:bodyPr>
          <a:lstStyle/>
          <a:p>
            <a:pPr marL="171450" indent="-171450" algn="r">
              <a:buFont typeface="Arial" pitchFamily="34" charset="0"/>
              <a:buChar char="•"/>
            </a:pPr>
            <a:r>
              <a:rPr lang="en-US" sz="1200" dirty="0" smtClean="0"/>
              <a:t>Number of cooling holes</a:t>
            </a:r>
            <a:endParaRPr lang="en-US" sz="1200" dirty="0"/>
          </a:p>
        </p:txBody>
      </p:sp>
      <p:sp>
        <p:nvSpPr>
          <p:cNvPr id="60" name="Rectangle 59"/>
          <p:cNvSpPr/>
          <p:nvPr/>
        </p:nvSpPr>
        <p:spPr>
          <a:xfrm>
            <a:off x="91366" y="1433899"/>
            <a:ext cx="1447126" cy="276999"/>
          </a:xfrm>
          <a:prstGeom prst="rect">
            <a:avLst/>
          </a:prstGeom>
          <a:noFill/>
        </p:spPr>
        <p:txBody>
          <a:bodyPr wrap="square" rtlCol="0">
            <a:spAutoFit/>
          </a:bodyPr>
          <a:lstStyle/>
          <a:p>
            <a:pPr marL="171450" indent="-171450" algn="r">
              <a:buFont typeface="Arial" pitchFamily="34" charset="0"/>
              <a:buChar char="•"/>
            </a:pPr>
            <a:r>
              <a:rPr lang="en-US" sz="1200" dirty="0" smtClean="0"/>
              <a:t>Air Flow Machine</a:t>
            </a:r>
            <a:endParaRPr lang="en-US" sz="1200" dirty="0"/>
          </a:p>
        </p:txBody>
      </p:sp>
      <p:sp>
        <p:nvSpPr>
          <p:cNvPr id="61" name="TextBox 60"/>
          <p:cNvSpPr txBox="1"/>
          <p:nvPr/>
        </p:nvSpPr>
        <p:spPr>
          <a:xfrm>
            <a:off x="103278" y="2474356"/>
            <a:ext cx="251992" cy="246221"/>
          </a:xfrm>
          <a:prstGeom prst="rect">
            <a:avLst/>
          </a:prstGeom>
          <a:solidFill>
            <a:srgbClr val="FFC000"/>
          </a:solidFill>
        </p:spPr>
        <p:txBody>
          <a:bodyPr wrap="none" rtlCol="0">
            <a:spAutoFit/>
          </a:bodyPr>
          <a:lstStyle/>
          <a:p>
            <a:r>
              <a:rPr lang="en-US" sz="1000" dirty="0" smtClean="0"/>
              <a:t>3</a:t>
            </a:r>
            <a:endParaRPr lang="en-US" sz="1000" dirty="0"/>
          </a:p>
        </p:txBody>
      </p:sp>
      <p:sp>
        <p:nvSpPr>
          <p:cNvPr id="62" name="TextBox 61"/>
          <p:cNvSpPr txBox="1"/>
          <p:nvPr/>
        </p:nvSpPr>
        <p:spPr>
          <a:xfrm>
            <a:off x="103278" y="2765167"/>
            <a:ext cx="251992" cy="246221"/>
          </a:xfrm>
          <a:prstGeom prst="rect">
            <a:avLst/>
          </a:prstGeom>
          <a:solidFill>
            <a:srgbClr val="FFC000"/>
          </a:solidFill>
        </p:spPr>
        <p:txBody>
          <a:bodyPr wrap="none" rtlCol="0">
            <a:spAutoFit/>
          </a:bodyPr>
          <a:lstStyle/>
          <a:p>
            <a:r>
              <a:rPr lang="en-US" sz="1000" dirty="0" smtClean="0"/>
              <a:t>3</a:t>
            </a:r>
            <a:endParaRPr lang="en-US" sz="1000" dirty="0"/>
          </a:p>
        </p:txBody>
      </p:sp>
      <p:sp>
        <p:nvSpPr>
          <p:cNvPr id="63" name="TextBox 62"/>
          <p:cNvSpPr txBox="1"/>
          <p:nvPr/>
        </p:nvSpPr>
        <p:spPr>
          <a:xfrm>
            <a:off x="4383497" y="2512187"/>
            <a:ext cx="251992" cy="246221"/>
          </a:xfrm>
          <a:prstGeom prst="rect">
            <a:avLst/>
          </a:prstGeom>
          <a:solidFill>
            <a:srgbClr val="CCFFCC"/>
          </a:solidFill>
        </p:spPr>
        <p:txBody>
          <a:bodyPr wrap="none" rtlCol="0">
            <a:spAutoFit/>
          </a:bodyPr>
          <a:lstStyle/>
          <a:p>
            <a:r>
              <a:rPr lang="en-US" sz="1000" dirty="0"/>
              <a:t>2</a:t>
            </a:r>
          </a:p>
        </p:txBody>
      </p:sp>
      <p:sp>
        <p:nvSpPr>
          <p:cNvPr id="66" name="TextBox 65"/>
          <p:cNvSpPr txBox="1"/>
          <p:nvPr/>
        </p:nvSpPr>
        <p:spPr>
          <a:xfrm>
            <a:off x="2187772" y="4065098"/>
            <a:ext cx="251992" cy="246221"/>
          </a:xfrm>
          <a:prstGeom prst="rect">
            <a:avLst/>
          </a:prstGeom>
          <a:solidFill>
            <a:srgbClr val="00B050"/>
          </a:solidFill>
        </p:spPr>
        <p:txBody>
          <a:bodyPr wrap="none" rtlCol="0">
            <a:spAutoFit/>
          </a:bodyPr>
          <a:lstStyle/>
          <a:p>
            <a:r>
              <a:rPr lang="en-US" sz="1000" dirty="0" smtClean="0"/>
              <a:t>1</a:t>
            </a:r>
            <a:endParaRPr lang="en-US" sz="1000" dirty="0"/>
          </a:p>
        </p:txBody>
      </p:sp>
      <p:sp>
        <p:nvSpPr>
          <p:cNvPr id="70" name="TextBox 69"/>
          <p:cNvSpPr txBox="1"/>
          <p:nvPr/>
        </p:nvSpPr>
        <p:spPr>
          <a:xfrm>
            <a:off x="4623323" y="4289761"/>
            <a:ext cx="251992" cy="246221"/>
          </a:xfrm>
          <a:prstGeom prst="rect">
            <a:avLst/>
          </a:prstGeom>
          <a:solidFill>
            <a:srgbClr val="FFC000"/>
          </a:solidFill>
        </p:spPr>
        <p:txBody>
          <a:bodyPr wrap="none" rtlCol="0">
            <a:spAutoFit/>
          </a:bodyPr>
          <a:lstStyle/>
          <a:p>
            <a:r>
              <a:rPr lang="en-US" sz="1000" dirty="0" smtClean="0"/>
              <a:t>3</a:t>
            </a:r>
            <a:endParaRPr lang="en-US" sz="1000" dirty="0"/>
          </a:p>
        </p:txBody>
      </p:sp>
      <p:sp>
        <p:nvSpPr>
          <p:cNvPr id="64" name="Rectangle 63"/>
          <p:cNvSpPr/>
          <p:nvPr/>
        </p:nvSpPr>
        <p:spPr>
          <a:xfrm>
            <a:off x="2149672" y="4710212"/>
            <a:ext cx="1708805" cy="276999"/>
          </a:xfrm>
          <a:prstGeom prst="rect">
            <a:avLst/>
          </a:prstGeom>
          <a:noFill/>
        </p:spPr>
        <p:txBody>
          <a:bodyPr wrap="square" rtlCol="0">
            <a:spAutoFit/>
          </a:bodyPr>
          <a:lstStyle/>
          <a:p>
            <a:pPr marL="171450" indent="-171450" algn="r">
              <a:buFont typeface="Arial" pitchFamily="34" charset="0"/>
              <a:buChar char="•"/>
            </a:pPr>
            <a:r>
              <a:rPr lang="en-US" sz="1200" dirty="0" smtClean="0"/>
              <a:t>Tooling offset </a:t>
            </a:r>
            <a:endParaRPr lang="en-US" sz="1200" dirty="0"/>
          </a:p>
        </p:txBody>
      </p:sp>
      <p:sp>
        <p:nvSpPr>
          <p:cNvPr id="65" name="Rectangle 64"/>
          <p:cNvSpPr/>
          <p:nvPr/>
        </p:nvSpPr>
        <p:spPr>
          <a:xfrm>
            <a:off x="2384023" y="4627341"/>
            <a:ext cx="381234" cy="338554"/>
          </a:xfrm>
          <a:prstGeom prst="rect">
            <a:avLst/>
          </a:prstGeom>
          <a:noFill/>
        </p:spPr>
        <p:txBody>
          <a:bodyPr wrap="square" rtlCol="0">
            <a:spAutoFit/>
          </a:bodyPr>
          <a:lstStyle/>
          <a:p>
            <a:pPr algn="r"/>
            <a:r>
              <a:rPr lang="en-US" sz="1600" b="1" dirty="0" smtClean="0">
                <a:solidFill>
                  <a:srgbClr val="FF0000"/>
                </a:solidFill>
              </a:rPr>
              <a:t>X</a:t>
            </a:r>
            <a:r>
              <a:rPr lang="en-US" sz="1600" b="1" baseline="-25000" dirty="0">
                <a:solidFill>
                  <a:srgbClr val="FF0000"/>
                </a:solidFill>
              </a:rPr>
              <a:t>6</a:t>
            </a:r>
          </a:p>
        </p:txBody>
      </p:sp>
      <p:sp>
        <p:nvSpPr>
          <p:cNvPr id="67" name="TextBox 66"/>
          <p:cNvSpPr txBox="1"/>
          <p:nvPr/>
        </p:nvSpPr>
        <p:spPr>
          <a:xfrm>
            <a:off x="2196807" y="4673507"/>
            <a:ext cx="251992" cy="246221"/>
          </a:xfrm>
          <a:prstGeom prst="rect">
            <a:avLst/>
          </a:prstGeom>
          <a:solidFill>
            <a:srgbClr val="00B050"/>
          </a:solidFill>
        </p:spPr>
        <p:txBody>
          <a:bodyPr wrap="none" rtlCol="0">
            <a:spAutoFit/>
          </a:bodyPr>
          <a:lstStyle/>
          <a:p>
            <a:r>
              <a:rPr lang="en-US" sz="1000" dirty="0" smtClean="0"/>
              <a:t>1</a:t>
            </a:r>
            <a:endParaRPr lang="en-US" sz="1000" dirty="0"/>
          </a:p>
        </p:txBody>
      </p:sp>
    </p:spTree>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58738" y="88901"/>
            <a:ext cx="8799512" cy="463550"/>
          </a:xfrm>
        </p:spPr>
        <p:txBody>
          <a:bodyPr/>
          <a:lstStyle/>
          <a:p>
            <a:pPr eaLnBrk="1" hangingPunct="1"/>
            <a:r>
              <a:rPr lang="en-US" altLang="en-US" sz="2800" b="1" dirty="0" smtClean="0">
                <a:cs typeface="Times New Roman" pitchFamily="18" charset="0"/>
              </a:rPr>
              <a:t>6. What was done to the Big X’s to improve the process?</a:t>
            </a:r>
          </a:p>
        </p:txBody>
      </p:sp>
      <p:graphicFrame>
        <p:nvGraphicFramePr>
          <p:cNvPr id="5" name="Table 4"/>
          <p:cNvGraphicFramePr>
            <a:graphicFrameLocks noGrp="1"/>
          </p:cNvGraphicFramePr>
          <p:nvPr>
            <p:extLst>
              <p:ext uri="{D42A27DB-BD31-4B8C-83A1-F6EECF244321}">
                <p14:modId xmlns:p14="http://schemas.microsoft.com/office/powerpoint/2010/main" val="581510209"/>
              </p:ext>
            </p:extLst>
          </p:nvPr>
        </p:nvGraphicFramePr>
        <p:xfrm>
          <a:off x="127484" y="704407"/>
          <a:ext cx="8877368" cy="4267199"/>
        </p:xfrm>
        <a:graphic>
          <a:graphicData uri="http://schemas.openxmlformats.org/drawingml/2006/table">
            <a:tbl>
              <a:tblPr firstRow="1" bandRow="1">
                <a:tableStyleId>{5C22544A-7EE6-4342-B048-85BDC9FD1C3A}</a:tableStyleId>
              </a:tblPr>
              <a:tblGrid>
                <a:gridCol w="1801284"/>
                <a:gridCol w="4154791"/>
                <a:gridCol w="2921293"/>
              </a:tblGrid>
              <a:tr h="370840">
                <a:tc>
                  <a:txBody>
                    <a:bodyPr/>
                    <a:lstStyle/>
                    <a:p>
                      <a:r>
                        <a:rPr lang="en-US" sz="2000" dirty="0" smtClean="0"/>
                        <a:t>Big X’s</a:t>
                      </a:r>
                      <a:endParaRPr lang="en-US" sz="2000" dirty="0"/>
                    </a:p>
                  </a:txBody>
                  <a:tcPr/>
                </a:tc>
                <a:tc>
                  <a:txBody>
                    <a:bodyPr/>
                    <a:lstStyle/>
                    <a:p>
                      <a:r>
                        <a:rPr lang="en-US" sz="2000" dirty="0" smtClean="0"/>
                        <a:t>Cause</a:t>
                      </a:r>
                      <a:r>
                        <a:rPr lang="en-US" sz="2000" baseline="0" dirty="0" smtClean="0"/>
                        <a:t> of Variation</a:t>
                      </a:r>
                      <a:endParaRPr lang="en-US" sz="2000" dirty="0"/>
                    </a:p>
                  </a:txBody>
                  <a:tcPr/>
                </a:tc>
                <a:tc>
                  <a:txBody>
                    <a:bodyPr/>
                    <a:lstStyle/>
                    <a:p>
                      <a:pPr algn="ctr"/>
                      <a:r>
                        <a:rPr lang="en-US" sz="2000" dirty="0" smtClean="0"/>
                        <a:t>Improvement Plan</a:t>
                      </a:r>
                      <a:endParaRPr lang="en-US" sz="2000"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smtClean="0"/>
                        <a:t>X</a:t>
                      </a:r>
                      <a:r>
                        <a:rPr lang="en-US" sz="1400" baseline="-25000" dirty="0" smtClean="0"/>
                        <a:t>1</a:t>
                      </a:r>
                      <a:r>
                        <a:rPr lang="en-US" sz="1400" dirty="0" smtClean="0"/>
                        <a:t> &amp; X</a:t>
                      </a:r>
                      <a:r>
                        <a:rPr lang="en-US" sz="1400" baseline="-25000" dirty="0" smtClean="0"/>
                        <a:t>2</a:t>
                      </a:r>
                      <a:r>
                        <a:rPr lang="en-US" sz="1400" dirty="0" smtClean="0"/>
                        <a:t>  -</a:t>
                      </a:r>
                      <a:r>
                        <a:rPr lang="en-US" sz="1400" baseline="0" dirty="0" smtClean="0"/>
                        <a:t> </a:t>
                      </a:r>
                      <a:r>
                        <a:rPr lang="en-US" sz="1400" dirty="0" smtClean="0"/>
                        <a:t>Upper &amp; Lower Spec Limits</a:t>
                      </a:r>
                      <a:endParaRPr lang="en-US" sz="1400" dirty="0"/>
                    </a:p>
                  </a:txBody>
                  <a:tcPr/>
                </a:tc>
                <a:tc>
                  <a:txBody>
                    <a:bodyPr/>
                    <a:lstStyle/>
                    <a:p>
                      <a:r>
                        <a:rPr lang="en-US" sz="1400" dirty="0" smtClean="0"/>
                        <a:t>The process capability </a:t>
                      </a:r>
                      <a:r>
                        <a:rPr lang="en-US" sz="1400" baseline="0" dirty="0" smtClean="0"/>
                        <a:t>of the equipment can not meet the design specifications.</a:t>
                      </a:r>
                      <a:endParaRPr lang="en-US" sz="1400" dirty="0"/>
                    </a:p>
                  </a:txBody>
                  <a:tcPr/>
                </a:tc>
                <a:tc>
                  <a:txBody>
                    <a:bodyPr/>
                    <a:lstStyle/>
                    <a:p>
                      <a:pPr algn="ctr"/>
                      <a:r>
                        <a:rPr lang="en-US" sz="1400" dirty="0" smtClean="0"/>
                        <a:t>Proposed solution of increasing the drawing tolerances.  This proposal</a:t>
                      </a:r>
                      <a:r>
                        <a:rPr lang="en-US" sz="1400" baseline="0" dirty="0" smtClean="0"/>
                        <a:t> </a:t>
                      </a:r>
                      <a:r>
                        <a:rPr lang="en-US" sz="1400" dirty="0" smtClean="0"/>
                        <a:t>was rejected at PCB/Tech Review due to ROI for CF6 Program</a:t>
                      </a:r>
                      <a:endParaRPr lang="en-US" sz="1400" dirty="0"/>
                    </a:p>
                  </a:txBody>
                  <a:tcPr/>
                </a:tc>
              </a:tr>
              <a:tr h="370840">
                <a:tc>
                  <a:txBody>
                    <a:bodyPr/>
                    <a:lstStyle/>
                    <a:p>
                      <a:pPr marL="0" indent="0">
                        <a:buFont typeface="Courier New" panose="02070309020205020404" pitchFamily="49" charset="0"/>
                        <a:buNone/>
                      </a:pPr>
                      <a:r>
                        <a:rPr lang="en-US" sz="1400" dirty="0" smtClean="0"/>
                        <a:t>X</a:t>
                      </a:r>
                      <a:r>
                        <a:rPr lang="en-US" sz="1400" baseline="-25000" dirty="0" smtClean="0"/>
                        <a:t>3</a:t>
                      </a:r>
                      <a:r>
                        <a:rPr lang="en-US" sz="1400" dirty="0" smtClean="0"/>
                        <a:t>  -</a:t>
                      </a:r>
                      <a:r>
                        <a:rPr lang="en-US" sz="1400" baseline="0" dirty="0" smtClean="0"/>
                        <a:t> </a:t>
                      </a:r>
                      <a:r>
                        <a:rPr lang="en-US" sz="1400" dirty="0" smtClean="0"/>
                        <a:t>Equipment setup</a:t>
                      </a:r>
                      <a:endParaRPr lang="en-US" sz="1400" baseline="-25000" dirty="0"/>
                    </a:p>
                  </a:txBody>
                  <a:tcPr/>
                </a:tc>
                <a:tc>
                  <a:txBody>
                    <a:bodyPr/>
                    <a:lstStyle/>
                    <a:p>
                      <a:r>
                        <a:rPr lang="en-US" sz="1400" dirty="0" smtClean="0"/>
                        <a:t>Confirmed through</a:t>
                      </a:r>
                      <a:r>
                        <a:rPr lang="en-US" sz="1400" baseline="0" dirty="0" smtClean="0"/>
                        <a:t> gage R&amp;R </a:t>
                      </a:r>
                      <a:r>
                        <a:rPr lang="en-US" sz="1400" dirty="0" smtClean="0"/>
                        <a:t>that equipment setup does</a:t>
                      </a:r>
                      <a:r>
                        <a:rPr lang="en-US" sz="1400" baseline="0" dirty="0" smtClean="0"/>
                        <a:t> not cause v</a:t>
                      </a:r>
                      <a:r>
                        <a:rPr lang="en-US" sz="1400" dirty="0" smtClean="0"/>
                        <a:t>ariation in the process.</a:t>
                      </a:r>
                      <a:endParaRPr lang="en-US" sz="1400" dirty="0"/>
                    </a:p>
                  </a:txBody>
                  <a:tcPr/>
                </a:tc>
                <a:tc>
                  <a:txBody>
                    <a:bodyPr/>
                    <a:lstStyle/>
                    <a:p>
                      <a:pPr algn="ctr"/>
                      <a:r>
                        <a:rPr lang="en-US" sz="1400" dirty="0" smtClean="0"/>
                        <a:t>No</a:t>
                      </a:r>
                      <a:r>
                        <a:rPr lang="en-US" sz="1400" baseline="0" dirty="0" smtClean="0"/>
                        <a:t> action required</a:t>
                      </a:r>
                      <a:endParaRPr lang="en-US" sz="1400" dirty="0"/>
                    </a:p>
                  </a:txBody>
                  <a:tcPr/>
                </a:tc>
              </a:tr>
              <a:tr h="370840">
                <a:tc>
                  <a:txBody>
                    <a:bodyPr/>
                    <a:lstStyle/>
                    <a:p>
                      <a:r>
                        <a:rPr lang="en-US" sz="1400" dirty="0" smtClean="0"/>
                        <a:t>X</a:t>
                      </a:r>
                      <a:r>
                        <a:rPr lang="en-US" sz="1400" baseline="-25000" dirty="0" smtClean="0"/>
                        <a:t>4</a:t>
                      </a:r>
                      <a:r>
                        <a:rPr lang="en-US" sz="1400" dirty="0" smtClean="0"/>
                        <a:t>  -</a:t>
                      </a:r>
                      <a:r>
                        <a:rPr lang="en-US" sz="1400" baseline="0" dirty="0" smtClean="0"/>
                        <a:t> </a:t>
                      </a:r>
                      <a:r>
                        <a:rPr lang="en-US" sz="1400" dirty="0" smtClean="0"/>
                        <a:t>Nominal hole size target</a:t>
                      </a:r>
                      <a:endParaRPr lang="en-US" sz="1400" dirty="0"/>
                    </a:p>
                  </a:txBody>
                  <a:tcPr/>
                </a:tc>
                <a:tc>
                  <a:txBody>
                    <a:bodyPr/>
                    <a:lstStyle/>
                    <a:p>
                      <a:r>
                        <a:rPr lang="en-US" sz="1400" dirty="0" smtClean="0"/>
                        <a:t>Confirmed that nominal hole size target is controlled by the laser program</a:t>
                      </a:r>
                      <a:r>
                        <a:rPr lang="en-US" sz="1400" baseline="0" dirty="0" smtClean="0"/>
                        <a:t> thru the Value Process Engineer and not the operator. </a:t>
                      </a:r>
                      <a:endParaRPr lang="en-US" sz="1400" dirty="0" smtClean="0"/>
                    </a:p>
                  </a:txBody>
                  <a:tcPr/>
                </a:tc>
                <a:tc>
                  <a:txBody>
                    <a:bodyPr/>
                    <a:lstStyle/>
                    <a:p>
                      <a:pPr algn="ctr"/>
                      <a:r>
                        <a:rPr lang="en-US" sz="1400" dirty="0" smtClean="0"/>
                        <a:t>No action required</a:t>
                      </a:r>
                      <a:endParaRPr lang="en-US" sz="1400" dirty="0"/>
                    </a:p>
                  </a:txBody>
                  <a:tcPr/>
                </a:tc>
              </a:tr>
              <a:tr h="370840">
                <a:tc>
                  <a:txBody>
                    <a:bodyPr/>
                    <a:lstStyle/>
                    <a:p>
                      <a:r>
                        <a:rPr lang="en-US" sz="1400" dirty="0" smtClean="0"/>
                        <a:t>X</a:t>
                      </a:r>
                      <a:r>
                        <a:rPr lang="en-US" sz="1400" baseline="-25000" dirty="0" smtClean="0"/>
                        <a:t>5</a:t>
                      </a:r>
                      <a:r>
                        <a:rPr lang="en-US" sz="1400" dirty="0" smtClean="0"/>
                        <a:t>  -</a:t>
                      </a:r>
                      <a:r>
                        <a:rPr lang="en-US" sz="1400" baseline="0" dirty="0" smtClean="0"/>
                        <a:t> </a:t>
                      </a:r>
                      <a:r>
                        <a:rPr lang="en-US" sz="1400" dirty="0" smtClean="0"/>
                        <a:t>Laser variation for drilling cooling holes</a:t>
                      </a:r>
                      <a:endParaRPr lang="en-US" sz="1400" dirty="0"/>
                    </a:p>
                  </a:txBody>
                  <a:tcPr/>
                </a:tc>
                <a:tc>
                  <a:txBody>
                    <a:bodyPr/>
                    <a:lstStyle/>
                    <a:p>
                      <a:r>
                        <a:rPr lang="en-US" sz="1400" dirty="0" smtClean="0"/>
                        <a:t>Two lasers resulting</a:t>
                      </a:r>
                      <a:r>
                        <a:rPr lang="en-US" sz="1400" baseline="0" dirty="0" smtClean="0"/>
                        <a:t> in bi-modal data within operation.</a:t>
                      </a:r>
                      <a:endParaRPr lang="en-US" sz="1400" dirty="0" smtClean="0"/>
                    </a:p>
                  </a:txBody>
                  <a:tcPr/>
                </a:tc>
                <a:tc>
                  <a:txBody>
                    <a:bodyPr/>
                    <a:lstStyle/>
                    <a:p>
                      <a:pPr algn="ctr"/>
                      <a:r>
                        <a:rPr lang="en-US" sz="1400" dirty="0" smtClean="0"/>
                        <a:t>Selected the laser that delivered better</a:t>
                      </a:r>
                      <a:r>
                        <a:rPr lang="en-US" sz="1400" baseline="0" dirty="0" smtClean="0"/>
                        <a:t> process capability</a:t>
                      </a:r>
                      <a:endParaRPr lang="en-US" sz="1400" dirty="0"/>
                    </a:p>
                  </a:txBody>
                  <a:tcPr/>
                </a:tc>
              </a:tr>
              <a:tr h="370840">
                <a:tc>
                  <a:txBody>
                    <a:bodyPr/>
                    <a:lstStyle/>
                    <a:p>
                      <a:r>
                        <a:rPr lang="en-US" sz="1400" dirty="0" smtClean="0"/>
                        <a:t>X</a:t>
                      </a:r>
                      <a:r>
                        <a:rPr lang="en-US" sz="1400" baseline="-25000" dirty="0" smtClean="0"/>
                        <a:t>6</a:t>
                      </a:r>
                      <a:r>
                        <a:rPr lang="en-US" sz="1400" dirty="0" smtClean="0"/>
                        <a:t>  -</a:t>
                      </a:r>
                      <a:r>
                        <a:rPr lang="en-US" sz="1400" baseline="0" dirty="0" smtClean="0"/>
                        <a:t> </a:t>
                      </a:r>
                      <a:r>
                        <a:rPr lang="en-US" sz="1400" dirty="0" smtClean="0"/>
                        <a:t>Tooling offset</a:t>
                      </a:r>
                      <a:endParaRPr lang="en-US" sz="1400" dirty="0"/>
                    </a:p>
                  </a:txBody>
                  <a:tcPr/>
                </a:tc>
                <a:tc>
                  <a:txBody>
                    <a:bodyPr/>
                    <a:lstStyle/>
                    <a:p>
                      <a:r>
                        <a:rPr lang="en-US" sz="1400" dirty="0" smtClean="0"/>
                        <a:t>The focal length of the laser drives variation as the laser beam converges or diverges to the cutting surface of the part.</a:t>
                      </a:r>
                    </a:p>
                  </a:txBody>
                  <a:tcPr/>
                </a:tc>
                <a:tc>
                  <a:txBody>
                    <a:bodyPr/>
                    <a:lstStyle/>
                    <a:p>
                      <a:pPr algn="ctr"/>
                      <a:r>
                        <a:rPr lang="en-US" sz="1400" baseline="0" dirty="0" smtClean="0"/>
                        <a:t>Operator can make tooling offset adjustments to control laser beam focal point within the specifications</a:t>
                      </a:r>
                      <a:endParaRPr lang="en-US" sz="1400" dirty="0"/>
                    </a:p>
                  </a:txBody>
                  <a:tcPr/>
                </a:tc>
              </a:tr>
            </a:tbl>
          </a:graphicData>
        </a:graphic>
      </p:graphicFrame>
    </p:spTree>
    <p:extLst>
      <p:ext uri="{BB962C8B-B14F-4D97-AF65-F5344CB8AC3E}">
        <p14:creationId xmlns:p14="http://schemas.microsoft.com/office/powerpoint/2010/main" val="3074740254"/>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73025" y="107950"/>
            <a:ext cx="8651875" cy="568325"/>
          </a:xfrm>
        </p:spPr>
        <p:txBody>
          <a:bodyPr/>
          <a:lstStyle/>
          <a:p>
            <a:pPr eaLnBrk="1" hangingPunct="1"/>
            <a:r>
              <a:rPr lang="en-US" altLang="en-US" sz="2800" b="1" dirty="0" smtClean="0">
                <a:cs typeface="Times New Roman" pitchFamily="18" charset="0"/>
              </a:rPr>
              <a:t>7. How is the improved process performing?</a:t>
            </a:r>
          </a:p>
        </p:txBody>
      </p:sp>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3825" y="539559"/>
            <a:ext cx="3994569" cy="26630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0" name="Picture 6"/>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067134" y="539559"/>
            <a:ext cx="3994569" cy="26630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4" name="Rounded Rectangle 13"/>
          <p:cNvSpPr/>
          <p:nvPr/>
        </p:nvSpPr>
        <p:spPr bwMode="auto">
          <a:xfrm>
            <a:off x="3374142" y="1364803"/>
            <a:ext cx="628363" cy="98913"/>
          </a:xfrm>
          <a:prstGeom prst="roundRect">
            <a:avLst/>
          </a:prstGeom>
          <a:noFill/>
          <a:ln w="9525" cap="flat" cmpd="sng" algn="ctr">
            <a:solidFill>
              <a:srgbClr val="FF000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3200" b="0" i="0" u="none" strike="noStrike" cap="none" normalizeH="0" baseline="0" smtClean="0">
              <a:ln>
                <a:noFill/>
              </a:ln>
              <a:solidFill>
                <a:schemeClr val="tx1"/>
              </a:solidFill>
              <a:effectLst/>
              <a:latin typeface="GE Inspira" pitchFamily="34" charset="0"/>
            </a:endParaRPr>
          </a:p>
        </p:txBody>
      </p:sp>
      <p:pic>
        <p:nvPicPr>
          <p:cNvPr id="11"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3214" y="3367040"/>
            <a:ext cx="3945180" cy="27224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5" name="Rounded Rectangle 14"/>
          <p:cNvSpPr/>
          <p:nvPr/>
        </p:nvSpPr>
        <p:spPr bwMode="auto">
          <a:xfrm>
            <a:off x="5100446" y="3568000"/>
            <a:ext cx="3927943" cy="1160248"/>
          </a:xfrm>
          <a:prstGeom prst="roundRect">
            <a:avLst/>
          </a:prstGeom>
          <a:no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r>
              <a:rPr lang="en-US" sz="1100" u="sng" dirty="0"/>
              <a:t>Capability Analysis</a:t>
            </a:r>
            <a:r>
              <a:rPr lang="en-US" sz="1100" u="sng" dirty="0" smtClean="0"/>
              <a:t>:</a:t>
            </a:r>
            <a:endParaRPr lang="en-US" sz="1100" dirty="0"/>
          </a:p>
          <a:p>
            <a:r>
              <a:rPr lang="en-US" sz="1100" dirty="0" smtClean="0"/>
              <a:t>(Non-Normal Data, used Observed Data)</a:t>
            </a:r>
            <a:endParaRPr lang="en-US" sz="1100" dirty="0"/>
          </a:p>
          <a:p>
            <a:r>
              <a:rPr lang="en-US" sz="1100" dirty="0"/>
              <a:t>P(d) or Probability of a defect = </a:t>
            </a:r>
            <a:r>
              <a:rPr lang="en-US" sz="1100" dirty="0" smtClean="0"/>
              <a:t>1.69%</a:t>
            </a:r>
            <a:endParaRPr lang="en-US" sz="1100" dirty="0"/>
          </a:p>
          <a:p>
            <a:r>
              <a:rPr lang="en-US" sz="1100" dirty="0"/>
              <a:t>FTY =  </a:t>
            </a:r>
            <a:r>
              <a:rPr lang="en-US" sz="1100" dirty="0" smtClean="0"/>
              <a:t>98.31%</a:t>
            </a:r>
            <a:endParaRPr lang="en-US" sz="1100" dirty="0"/>
          </a:p>
          <a:p>
            <a:r>
              <a:rPr lang="en-US" sz="1100" dirty="0"/>
              <a:t>Z </a:t>
            </a:r>
            <a:r>
              <a:rPr lang="en-US" sz="1100" baseline="-25000" dirty="0"/>
              <a:t>Bench</a:t>
            </a:r>
            <a:r>
              <a:rPr lang="en-US" sz="1100" dirty="0"/>
              <a:t> or Sigma Level = 2.12 (</a:t>
            </a:r>
            <a:r>
              <a:rPr lang="en-US" sz="800" dirty="0"/>
              <a:t>probability of defect, or the area under the curve outside the specification limits)</a:t>
            </a:r>
          </a:p>
          <a:p>
            <a:endParaRPr lang="en-US" sz="1100" dirty="0"/>
          </a:p>
        </p:txBody>
      </p:sp>
      <p:sp>
        <p:nvSpPr>
          <p:cNvPr id="16" name="Rounded Rectangle 15"/>
          <p:cNvSpPr/>
          <p:nvPr/>
        </p:nvSpPr>
        <p:spPr bwMode="auto">
          <a:xfrm>
            <a:off x="5199970" y="2814802"/>
            <a:ext cx="629758" cy="285751"/>
          </a:xfrm>
          <a:prstGeom prst="roundRect">
            <a:avLst/>
          </a:prstGeom>
          <a:noFill/>
          <a:ln w="9525" cap="flat" cmpd="sng" algn="ctr">
            <a:solidFill>
              <a:srgbClr val="FF000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3200" b="0" i="0" u="none" strike="noStrike" cap="none" normalizeH="0" baseline="0" smtClean="0">
              <a:ln>
                <a:noFill/>
              </a:ln>
              <a:solidFill>
                <a:schemeClr val="tx1"/>
              </a:solidFill>
              <a:effectLst/>
              <a:latin typeface="GE Inspira" pitchFamily="34" charset="0"/>
            </a:endParaRPr>
          </a:p>
        </p:txBody>
      </p:sp>
      <p:sp>
        <p:nvSpPr>
          <p:cNvPr id="17" name="Right Arrow 16"/>
          <p:cNvSpPr/>
          <p:nvPr/>
        </p:nvSpPr>
        <p:spPr bwMode="auto">
          <a:xfrm rot="16200000">
            <a:off x="5428349" y="3323242"/>
            <a:ext cx="361539" cy="118067"/>
          </a:xfrm>
          <a:prstGeom prst="rightArrow">
            <a:avLst/>
          </a:prstGeom>
          <a:solidFill>
            <a:schemeClr val="tx1"/>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3200" b="0" i="0" u="none" strike="noStrike" cap="none" normalizeH="0" baseline="0" smtClean="0">
              <a:ln>
                <a:noFill/>
              </a:ln>
              <a:solidFill>
                <a:schemeClr val="tx1"/>
              </a:solidFill>
              <a:effectLst/>
              <a:latin typeface="GE Inspira" pitchFamily="34" charset="0"/>
            </a:endParaRPr>
          </a:p>
        </p:txBody>
      </p:sp>
      <p:sp>
        <p:nvSpPr>
          <p:cNvPr id="12" name="Cloud"/>
          <p:cNvSpPr>
            <a:spLocks noChangeAspect="1" noEditPoints="1" noChangeArrowheads="1"/>
          </p:cNvSpPr>
          <p:nvPr/>
        </p:nvSpPr>
        <p:spPr bwMode="auto">
          <a:xfrm>
            <a:off x="4000434" y="5009600"/>
            <a:ext cx="1501540" cy="908877"/>
          </a:xfrm>
          <a:custGeom>
            <a:avLst/>
            <a:gdLst>
              <a:gd name="T0" fmla="*/ 67 w 21600"/>
              <a:gd name="T1" fmla="*/ 10800 h 21600"/>
              <a:gd name="T2" fmla="*/ 10800 w 21600"/>
              <a:gd name="T3" fmla="*/ 21577 h 21600"/>
              <a:gd name="T4" fmla="*/ 21582 w 21600"/>
              <a:gd name="T5" fmla="*/ 10800 h 21600"/>
              <a:gd name="T6" fmla="*/ 10800 w 21600"/>
              <a:gd name="T7" fmla="*/ 1235 h 21600"/>
              <a:gd name="T8" fmla="*/ 2977 w 21600"/>
              <a:gd name="T9" fmla="*/ 3262 h 21600"/>
              <a:gd name="T10" fmla="*/ 17087 w 21600"/>
              <a:gd name="T11" fmla="*/ 17337 h 21600"/>
            </a:gdLst>
            <a:ahLst/>
            <a:cxnLst>
              <a:cxn ang="0">
                <a:pos x="T0" y="T1"/>
              </a:cxn>
              <a:cxn ang="0">
                <a:pos x="T2" y="T3"/>
              </a:cxn>
              <a:cxn ang="0">
                <a:pos x="T4" y="T5"/>
              </a:cxn>
              <a:cxn ang="0">
                <a:pos x="T6" y="T7"/>
              </a:cxn>
            </a:cxnLst>
            <a:rect l="T8" t="T9" r="T10" b="T11"/>
            <a:pathLst>
              <a:path w="21600" h="21600" extrusionOk="0">
                <a:moveTo>
                  <a:pt x="1949" y="7180"/>
                </a:moveTo>
                <a:cubicBezTo>
                  <a:pt x="841" y="7336"/>
                  <a:pt x="0" y="8613"/>
                  <a:pt x="0" y="10137"/>
                </a:cubicBezTo>
                <a:cubicBezTo>
                  <a:pt x="-1" y="11192"/>
                  <a:pt x="409" y="12169"/>
                  <a:pt x="1074" y="12702"/>
                </a:cubicBezTo>
                <a:lnTo>
                  <a:pt x="1063" y="12668"/>
                </a:lnTo>
                <a:cubicBezTo>
                  <a:pt x="685" y="13217"/>
                  <a:pt x="475" y="13940"/>
                  <a:pt x="475" y="14690"/>
                </a:cubicBezTo>
                <a:cubicBezTo>
                  <a:pt x="475" y="16325"/>
                  <a:pt x="1451" y="17650"/>
                  <a:pt x="2655" y="17650"/>
                </a:cubicBezTo>
                <a:cubicBezTo>
                  <a:pt x="2739" y="17650"/>
                  <a:pt x="2824" y="17643"/>
                  <a:pt x="2909" y="17629"/>
                </a:cubicBezTo>
                <a:lnTo>
                  <a:pt x="2897" y="17649"/>
                </a:lnTo>
                <a:cubicBezTo>
                  <a:pt x="3585" y="19288"/>
                  <a:pt x="4863" y="20300"/>
                  <a:pt x="6247" y="20300"/>
                </a:cubicBezTo>
                <a:cubicBezTo>
                  <a:pt x="6947" y="20299"/>
                  <a:pt x="7635" y="20039"/>
                  <a:pt x="8235" y="19546"/>
                </a:cubicBezTo>
                <a:lnTo>
                  <a:pt x="8229" y="19550"/>
                </a:lnTo>
                <a:cubicBezTo>
                  <a:pt x="8855" y="20829"/>
                  <a:pt x="9908" y="21597"/>
                  <a:pt x="11036" y="21597"/>
                </a:cubicBezTo>
                <a:cubicBezTo>
                  <a:pt x="12523" y="21596"/>
                  <a:pt x="13836" y="20267"/>
                  <a:pt x="14267" y="18324"/>
                </a:cubicBezTo>
                <a:lnTo>
                  <a:pt x="14270" y="18350"/>
                </a:lnTo>
                <a:cubicBezTo>
                  <a:pt x="14730" y="18740"/>
                  <a:pt x="15260" y="18947"/>
                  <a:pt x="15802" y="18947"/>
                </a:cubicBezTo>
                <a:cubicBezTo>
                  <a:pt x="17390" y="18946"/>
                  <a:pt x="18682" y="17205"/>
                  <a:pt x="18694" y="15045"/>
                </a:cubicBezTo>
                <a:lnTo>
                  <a:pt x="18689" y="15035"/>
                </a:lnTo>
                <a:cubicBezTo>
                  <a:pt x="20357" y="14710"/>
                  <a:pt x="21597" y="12765"/>
                  <a:pt x="21597" y="10472"/>
                </a:cubicBezTo>
                <a:cubicBezTo>
                  <a:pt x="21597" y="9456"/>
                  <a:pt x="21350" y="8469"/>
                  <a:pt x="20896" y="7663"/>
                </a:cubicBezTo>
                <a:lnTo>
                  <a:pt x="20889" y="7661"/>
                </a:lnTo>
                <a:cubicBezTo>
                  <a:pt x="21031" y="7208"/>
                  <a:pt x="21105" y="6721"/>
                  <a:pt x="21105" y="6228"/>
                </a:cubicBezTo>
                <a:cubicBezTo>
                  <a:pt x="21105" y="4588"/>
                  <a:pt x="20299" y="3150"/>
                  <a:pt x="19139" y="2719"/>
                </a:cubicBezTo>
                <a:lnTo>
                  <a:pt x="19148" y="2712"/>
                </a:lnTo>
                <a:cubicBezTo>
                  <a:pt x="18940" y="1142"/>
                  <a:pt x="17933" y="0"/>
                  <a:pt x="16758" y="0"/>
                </a:cubicBezTo>
                <a:cubicBezTo>
                  <a:pt x="16044" y="-1"/>
                  <a:pt x="15367" y="426"/>
                  <a:pt x="14905" y="1165"/>
                </a:cubicBezTo>
                <a:lnTo>
                  <a:pt x="14909" y="1170"/>
                </a:lnTo>
                <a:cubicBezTo>
                  <a:pt x="14497" y="432"/>
                  <a:pt x="13855" y="0"/>
                  <a:pt x="13174" y="0"/>
                </a:cubicBezTo>
                <a:cubicBezTo>
                  <a:pt x="12347" y="-1"/>
                  <a:pt x="11590" y="637"/>
                  <a:pt x="11221" y="1645"/>
                </a:cubicBezTo>
                <a:lnTo>
                  <a:pt x="11229" y="1694"/>
                </a:lnTo>
                <a:cubicBezTo>
                  <a:pt x="10730" y="1024"/>
                  <a:pt x="10058" y="650"/>
                  <a:pt x="9358" y="650"/>
                </a:cubicBezTo>
                <a:cubicBezTo>
                  <a:pt x="8372" y="649"/>
                  <a:pt x="7466" y="1391"/>
                  <a:pt x="7003" y="2578"/>
                </a:cubicBezTo>
                <a:lnTo>
                  <a:pt x="6995" y="2602"/>
                </a:lnTo>
                <a:cubicBezTo>
                  <a:pt x="6477" y="2189"/>
                  <a:pt x="5888" y="1972"/>
                  <a:pt x="5288" y="1972"/>
                </a:cubicBezTo>
                <a:cubicBezTo>
                  <a:pt x="3423" y="1972"/>
                  <a:pt x="1912" y="4029"/>
                  <a:pt x="1912" y="6567"/>
                </a:cubicBezTo>
                <a:cubicBezTo>
                  <a:pt x="1911" y="6774"/>
                  <a:pt x="1922" y="6981"/>
                  <a:pt x="1942" y="7186"/>
                </a:cubicBezTo>
                <a:close/>
              </a:path>
              <a:path w="21600" h="21600" fill="none" extrusionOk="0">
                <a:moveTo>
                  <a:pt x="1074" y="12702"/>
                </a:moveTo>
                <a:cubicBezTo>
                  <a:pt x="1407" y="12969"/>
                  <a:pt x="1786" y="13110"/>
                  <a:pt x="2172" y="13110"/>
                </a:cubicBezTo>
                <a:cubicBezTo>
                  <a:pt x="2228" y="13109"/>
                  <a:pt x="2285" y="13107"/>
                  <a:pt x="2341" y="13101"/>
                </a:cubicBezTo>
              </a:path>
              <a:path w="21600" h="21600" fill="none" extrusionOk="0">
                <a:moveTo>
                  <a:pt x="2909" y="17629"/>
                </a:moveTo>
                <a:cubicBezTo>
                  <a:pt x="3099" y="17599"/>
                  <a:pt x="3285" y="17535"/>
                  <a:pt x="3463" y="17439"/>
                </a:cubicBezTo>
              </a:path>
              <a:path w="21600" h="21600" fill="none" extrusionOk="0">
                <a:moveTo>
                  <a:pt x="7895" y="18680"/>
                </a:moveTo>
                <a:cubicBezTo>
                  <a:pt x="7983" y="18985"/>
                  <a:pt x="8095" y="19277"/>
                  <a:pt x="8229" y="19550"/>
                </a:cubicBezTo>
              </a:path>
              <a:path w="21600" h="21600" fill="none" extrusionOk="0">
                <a:moveTo>
                  <a:pt x="14267" y="18324"/>
                </a:moveTo>
                <a:cubicBezTo>
                  <a:pt x="14336" y="18013"/>
                  <a:pt x="14380" y="17693"/>
                  <a:pt x="14400" y="17370"/>
                </a:cubicBezTo>
              </a:path>
              <a:path w="21600" h="21600" fill="none" extrusionOk="0">
                <a:moveTo>
                  <a:pt x="18694" y="15045"/>
                </a:moveTo>
                <a:cubicBezTo>
                  <a:pt x="18694" y="15034"/>
                  <a:pt x="18695" y="15024"/>
                  <a:pt x="18695" y="15013"/>
                </a:cubicBezTo>
                <a:cubicBezTo>
                  <a:pt x="18695" y="13508"/>
                  <a:pt x="18063" y="12136"/>
                  <a:pt x="17069" y="11477"/>
                </a:cubicBezTo>
              </a:path>
              <a:path w="21600" h="21600" fill="none" extrusionOk="0">
                <a:moveTo>
                  <a:pt x="20165" y="8999"/>
                </a:moveTo>
                <a:cubicBezTo>
                  <a:pt x="20479" y="8635"/>
                  <a:pt x="20726" y="8177"/>
                  <a:pt x="20889" y="7661"/>
                </a:cubicBezTo>
              </a:path>
              <a:path w="21600" h="21600" fill="none" extrusionOk="0">
                <a:moveTo>
                  <a:pt x="19186" y="3344"/>
                </a:moveTo>
                <a:cubicBezTo>
                  <a:pt x="19186" y="3328"/>
                  <a:pt x="19187" y="3313"/>
                  <a:pt x="19187" y="3297"/>
                </a:cubicBezTo>
                <a:cubicBezTo>
                  <a:pt x="19187" y="3101"/>
                  <a:pt x="19174" y="2905"/>
                  <a:pt x="19148" y="2712"/>
                </a:cubicBezTo>
              </a:path>
              <a:path w="21600" h="21600" fill="none" extrusionOk="0">
                <a:moveTo>
                  <a:pt x="14905" y="1165"/>
                </a:moveTo>
                <a:cubicBezTo>
                  <a:pt x="14754" y="1408"/>
                  <a:pt x="14629" y="1679"/>
                  <a:pt x="14535" y="1971"/>
                </a:cubicBezTo>
              </a:path>
              <a:path w="21600" h="21600" fill="none" extrusionOk="0">
                <a:moveTo>
                  <a:pt x="11221" y="1645"/>
                </a:moveTo>
                <a:cubicBezTo>
                  <a:pt x="11140" y="1866"/>
                  <a:pt x="11080" y="2099"/>
                  <a:pt x="11041" y="2340"/>
                </a:cubicBezTo>
              </a:path>
              <a:path w="21600" h="21600" fill="none" extrusionOk="0">
                <a:moveTo>
                  <a:pt x="7645" y="3276"/>
                </a:moveTo>
                <a:cubicBezTo>
                  <a:pt x="7449" y="3016"/>
                  <a:pt x="7231" y="2790"/>
                  <a:pt x="6995" y="2602"/>
                </a:cubicBezTo>
              </a:path>
              <a:path w="21600" h="21600" fill="none" extrusionOk="0">
                <a:moveTo>
                  <a:pt x="1942" y="7186"/>
                </a:moveTo>
                <a:cubicBezTo>
                  <a:pt x="1966" y="7426"/>
                  <a:pt x="2004" y="7663"/>
                  <a:pt x="2056" y="7895"/>
                </a:cubicBezTo>
              </a:path>
            </a:pathLst>
          </a:cu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107763" dir="2700000" algn="ctr" rotWithShape="0">
                    <a:srgbClr val="808080"/>
                  </a:outerShdw>
                </a:effectLst>
              </a14:hiddenEffects>
            </a:ext>
          </a:extLst>
        </p:spPr>
        <p:txBody>
          <a:bodyPr/>
          <a:lstStyle/>
          <a:p>
            <a:pPr lvl="0" algn="ctr"/>
            <a:r>
              <a:rPr lang="en-US" sz="1000" dirty="0">
                <a:solidFill>
                  <a:srgbClr val="1E408E"/>
                </a:solidFill>
              </a:rPr>
              <a:t>Process is </a:t>
            </a:r>
            <a:r>
              <a:rPr lang="en-US" sz="1000" dirty="0" smtClean="0">
                <a:solidFill>
                  <a:srgbClr val="1E408E"/>
                </a:solidFill>
              </a:rPr>
              <a:t>more stable </a:t>
            </a:r>
            <a:r>
              <a:rPr lang="en-US" sz="1000" dirty="0">
                <a:solidFill>
                  <a:srgbClr val="1E408E"/>
                </a:solidFill>
              </a:rPr>
              <a:t>and </a:t>
            </a:r>
            <a:r>
              <a:rPr lang="en-US" sz="1000" dirty="0" smtClean="0">
                <a:solidFill>
                  <a:srgbClr val="1E408E"/>
                </a:solidFill>
              </a:rPr>
              <a:t>more in control</a:t>
            </a:r>
            <a:endParaRPr lang="en-US" sz="1000" dirty="0">
              <a:solidFill>
                <a:srgbClr val="1E408E"/>
              </a:solidFill>
            </a:endParaRPr>
          </a:p>
        </p:txBody>
      </p:sp>
    </p:spTree>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ed Rectangle 10"/>
          <p:cNvSpPr/>
          <p:nvPr/>
        </p:nvSpPr>
        <p:spPr bwMode="auto">
          <a:xfrm>
            <a:off x="6112088" y="4075722"/>
            <a:ext cx="1963972" cy="1058051"/>
          </a:xfrm>
          <a:prstGeom prst="roundRect">
            <a:avLst/>
          </a:prstGeom>
          <a:solidFill>
            <a:schemeClr val="accent3">
              <a:lumMod val="95000"/>
            </a:schemeClr>
          </a:solidFill>
          <a:ln w="19050" cap="flat" cmpd="sng" algn="ctr">
            <a:solidFill>
              <a:schemeClr val="bg2"/>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algn="ctr"/>
            <a:endParaRPr lang="en-US" sz="1100" dirty="0"/>
          </a:p>
        </p:txBody>
      </p:sp>
      <p:sp>
        <p:nvSpPr>
          <p:cNvPr id="13314" name="Rectangle 2"/>
          <p:cNvSpPr>
            <a:spLocks noGrp="1" noChangeArrowheads="1"/>
          </p:cNvSpPr>
          <p:nvPr>
            <p:ph type="title"/>
          </p:nvPr>
        </p:nvSpPr>
        <p:spPr>
          <a:xfrm>
            <a:off x="30480" y="46990"/>
            <a:ext cx="9059091" cy="873125"/>
          </a:xfrm>
        </p:spPr>
        <p:txBody>
          <a:bodyPr/>
          <a:lstStyle/>
          <a:p>
            <a:pPr eaLnBrk="1" hangingPunct="1"/>
            <a:r>
              <a:rPr lang="en-US" altLang="en-US" sz="2700" b="1" dirty="0" smtClean="0"/>
              <a:t>8. What is the statistical evidence of process improvement?</a:t>
            </a:r>
            <a:endParaRPr lang="en-US" altLang="en-US" sz="2700" b="1" dirty="0" smtClean="0">
              <a:cs typeface="Times New Roman" pitchFamily="18" charset="0"/>
            </a:endParaRPr>
          </a:p>
        </p:txBody>
      </p:sp>
      <p:pic>
        <p:nvPicPr>
          <p:cNvPr id="307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89214" y="571166"/>
            <a:ext cx="4500357" cy="33752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5"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0882" y="571166"/>
            <a:ext cx="4500358" cy="33752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2274" y="3994622"/>
            <a:ext cx="5151009" cy="163082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ounded Rectangle 2"/>
          <p:cNvSpPr/>
          <p:nvPr/>
        </p:nvSpPr>
        <p:spPr bwMode="auto">
          <a:xfrm>
            <a:off x="3709506" y="5449597"/>
            <a:ext cx="1143126" cy="195943"/>
          </a:xfrm>
          <a:prstGeom prst="roundRect">
            <a:avLst/>
          </a:prstGeom>
          <a:noFill/>
          <a:ln w="9525" cap="flat" cmpd="sng" algn="ctr">
            <a:solidFill>
              <a:srgbClr val="FF000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3200" b="0" i="0" u="none" strike="noStrike" cap="none" normalizeH="0" baseline="0" smtClean="0">
              <a:ln>
                <a:noFill/>
              </a:ln>
              <a:solidFill>
                <a:schemeClr val="tx1"/>
              </a:solidFill>
              <a:effectLst/>
              <a:latin typeface="GE Inspira" pitchFamily="34" charset="0"/>
            </a:endParaRPr>
          </a:p>
        </p:txBody>
      </p:sp>
      <p:sp>
        <p:nvSpPr>
          <p:cNvPr id="4" name="Rectangle 3"/>
          <p:cNvSpPr/>
          <p:nvPr/>
        </p:nvSpPr>
        <p:spPr>
          <a:xfrm>
            <a:off x="6281244" y="4425888"/>
            <a:ext cx="1722285" cy="707886"/>
          </a:xfrm>
          <a:prstGeom prst="rect">
            <a:avLst/>
          </a:prstGeom>
        </p:spPr>
        <p:txBody>
          <a:bodyPr wrap="square">
            <a:spAutoFit/>
          </a:bodyPr>
          <a:lstStyle/>
          <a:p>
            <a:r>
              <a:rPr lang="en-US" sz="1000" dirty="0"/>
              <a:t>P-value &lt; .05 - Reject </a:t>
            </a:r>
            <a:r>
              <a:rPr lang="en-US" sz="1000" dirty="0" smtClean="0"/>
              <a:t>Ho,</a:t>
            </a:r>
            <a:endParaRPr lang="en-US" sz="1000" dirty="0"/>
          </a:p>
          <a:p>
            <a:r>
              <a:rPr lang="en-US" sz="1000" dirty="0"/>
              <a:t>There is a detectable</a:t>
            </a:r>
          </a:p>
          <a:p>
            <a:r>
              <a:rPr lang="en-US" sz="1000" dirty="0"/>
              <a:t>difference between before</a:t>
            </a:r>
          </a:p>
          <a:p>
            <a:r>
              <a:rPr lang="en-US" sz="1000" dirty="0"/>
              <a:t>and </a:t>
            </a:r>
            <a:r>
              <a:rPr lang="en-US" sz="1000" dirty="0" smtClean="0"/>
              <a:t>after process.</a:t>
            </a:r>
            <a:endParaRPr lang="en-US" sz="1000" dirty="0"/>
          </a:p>
        </p:txBody>
      </p:sp>
      <p:sp>
        <p:nvSpPr>
          <p:cNvPr id="2" name="Rectangle 1"/>
          <p:cNvSpPr/>
          <p:nvPr/>
        </p:nvSpPr>
        <p:spPr>
          <a:xfrm>
            <a:off x="6145210" y="4075723"/>
            <a:ext cx="1930850" cy="338554"/>
          </a:xfrm>
          <a:prstGeom prst="rect">
            <a:avLst/>
          </a:prstGeom>
        </p:spPr>
        <p:txBody>
          <a:bodyPr wrap="none">
            <a:spAutoFit/>
          </a:bodyPr>
          <a:lstStyle/>
          <a:p>
            <a:r>
              <a:rPr lang="en-US" sz="1600" dirty="0"/>
              <a:t>Ho: 𝜇Before = 𝜇After</a:t>
            </a:r>
          </a:p>
        </p:txBody>
      </p:sp>
      <p:sp>
        <p:nvSpPr>
          <p:cNvPr id="12" name="Rounded Rectangle 11"/>
          <p:cNvSpPr/>
          <p:nvPr/>
        </p:nvSpPr>
        <p:spPr bwMode="auto">
          <a:xfrm>
            <a:off x="2442837" y="2000915"/>
            <a:ext cx="1593042" cy="75536"/>
          </a:xfrm>
          <a:prstGeom prst="roundRect">
            <a:avLst/>
          </a:prstGeom>
          <a:noFill/>
          <a:ln w="9525" cap="flat" cmpd="sng" algn="ctr">
            <a:solidFill>
              <a:srgbClr val="FF000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3200" b="0" i="0" u="none" strike="noStrike" cap="none" normalizeH="0" baseline="0" smtClean="0">
              <a:ln>
                <a:noFill/>
              </a:ln>
              <a:solidFill>
                <a:schemeClr val="tx1"/>
              </a:solidFill>
              <a:effectLst/>
              <a:latin typeface="GE Inspira" pitchFamily="34" charset="0"/>
            </a:endParaRPr>
          </a:p>
        </p:txBody>
      </p:sp>
      <p:cxnSp>
        <p:nvCxnSpPr>
          <p:cNvPr id="7" name="Straight Arrow Connector 6"/>
          <p:cNvCxnSpPr>
            <a:stCxn id="11" idx="1"/>
          </p:cNvCxnSpPr>
          <p:nvPr/>
        </p:nvCxnSpPr>
        <p:spPr bwMode="auto">
          <a:xfrm flipH="1">
            <a:off x="4852632" y="4604748"/>
            <a:ext cx="1259456" cy="844849"/>
          </a:xfrm>
          <a:prstGeom prst="straightConnector1">
            <a:avLst/>
          </a:prstGeom>
          <a:solidFill>
            <a:schemeClr val="accent1"/>
          </a:solidFill>
          <a:ln w="9525" cap="flat" cmpd="sng" algn="ctr">
            <a:solidFill>
              <a:schemeClr val="bg1">
                <a:lumMod val="50000"/>
              </a:schemeClr>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0" name="Rounded Rectangle 9"/>
          <p:cNvSpPr/>
          <p:nvPr/>
        </p:nvSpPr>
        <p:spPr bwMode="auto">
          <a:xfrm>
            <a:off x="1273613" y="5721722"/>
            <a:ext cx="6760029" cy="406937"/>
          </a:xfrm>
          <a:prstGeom prst="roundRect">
            <a:avLst/>
          </a:prstGeom>
          <a:solidFill>
            <a:schemeClr val="tx1"/>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2000" b="1" dirty="0" smtClean="0">
                <a:solidFill>
                  <a:schemeClr val="bg1"/>
                </a:solidFill>
              </a:rPr>
              <a:t>Statistical Data </a:t>
            </a:r>
            <a:r>
              <a:rPr lang="en-US" sz="2000" b="1" dirty="0">
                <a:solidFill>
                  <a:schemeClr val="bg1"/>
                </a:solidFill>
              </a:rPr>
              <a:t>P</a:t>
            </a:r>
            <a:r>
              <a:rPr lang="en-US" sz="2000" b="1" dirty="0" smtClean="0">
                <a:solidFill>
                  <a:schemeClr val="bg1"/>
                </a:solidFill>
              </a:rPr>
              <a:t>roves </a:t>
            </a:r>
            <a:r>
              <a:rPr lang="en-US" sz="2000" b="1" dirty="0">
                <a:solidFill>
                  <a:schemeClr val="bg1"/>
                </a:solidFill>
              </a:rPr>
              <a:t>P</a:t>
            </a:r>
            <a:r>
              <a:rPr lang="en-US" sz="2000" b="1" dirty="0" smtClean="0">
                <a:solidFill>
                  <a:schemeClr val="bg1"/>
                </a:solidFill>
              </a:rPr>
              <a:t>rocess Improvement  </a:t>
            </a:r>
            <a:endParaRPr kumimoji="0" lang="en-US" sz="2000" b="1" i="0" u="none" strike="noStrike" cap="none" normalizeH="0" baseline="0" dirty="0" smtClean="0">
              <a:ln>
                <a:noFill/>
              </a:ln>
              <a:solidFill>
                <a:schemeClr val="bg1"/>
              </a:solidFill>
              <a:effectLst/>
            </a:endParaRPr>
          </a:p>
        </p:txBody>
      </p:sp>
    </p:spTree>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3"/>
          <p:cNvSpPr>
            <a:spLocks noGrp="1" noChangeArrowheads="1"/>
          </p:cNvSpPr>
          <p:nvPr>
            <p:ph type="title"/>
          </p:nvPr>
        </p:nvSpPr>
        <p:spPr>
          <a:xfrm>
            <a:off x="77788" y="88900"/>
            <a:ext cx="8961437" cy="815975"/>
          </a:xfrm>
          <a:noFill/>
        </p:spPr>
        <p:txBody>
          <a:bodyPr/>
          <a:lstStyle/>
          <a:p>
            <a:pPr eaLnBrk="1" hangingPunct="1"/>
            <a:r>
              <a:rPr lang="en-US" altLang="en-US" sz="2800" b="1" dirty="0" smtClean="0"/>
              <a:t>9. What can be done to ensure the improvement will last?</a:t>
            </a:r>
          </a:p>
        </p:txBody>
      </p:sp>
      <p:graphicFrame>
        <p:nvGraphicFramePr>
          <p:cNvPr id="3" name="Table 2"/>
          <p:cNvGraphicFramePr>
            <a:graphicFrameLocks noGrp="1"/>
          </p:cNvGraphicFramePr>
          <p:nvPr>
            <p:extLst>
              <p:ext uri="{D42A27DB-BD31-4B8C-83A1-F6EECF244321}">
                <p14:modId xmlns:p14="http://schemas.microsoft.com/office/powerpoint/2010/main" val="901683087"/>
              </p:ext>
            </p:extLst>
          </p:nvPr>
        </p:nvGraphicFramePr>
        <p:xfrm>
          <a:off x="147363" y="1310694"/>
          <a:ext cx="8678586" cy="2499359"/>
        </p:xfrm>
        <a:graphic>
          <a:graphicData uri="http://schemas.openxmlformats.org/drawingml/2006/table">
            <a:tbl>
              <a:tblPr firstRow="1" bandRow="1">
                <a:tableStyleId>{5C22544A-7EE6-4342-B048-85BDC9FD1C3A}</a:tableStyleId>
              </a:tblPr>
              <a:tblGrid>
                <a:gridCol w="1760950"/>
                <a:gridCol w="5416826"/>
                <a:gridCol w="1500810"/>
              </a:tblGrid>
              <a:tr h="370840">
                <a:tc>
                  <a:txBody>
                    <a:bodyPr/>
                    <a:lstStyle/>
                    <a:p>
                      <a:r>
                        <a:rPr lang="en-US" sz="2000" dirty="0" smtClean="0"/>
                        <a:t>Big X</a:t>
                      </a:r>
                      <a:endParaRPr lang="en-US" sz="2000" dirty="0"/>
                    </a:p>
                  </a:txBody>
                  <a:tcPr/>
                </a:tc>
                <a:tc>
                  <a:txBody>
                    <a:bodyPr/>
                    <a:lstStyle/>
                    <a:p>
                      <a:r>
                        <a:rPr lang="en-US" sz="2000" dirty="0" smtClean="0"/>
                        <a:t>Control Plan</a:t>
                      </a:r>
                      <a:endParaRPr lang="en-US" sz="2000" dirty="0"/>
                    </a:p>
                  </a:txBody>
                  <a:tcPr/>
                </a:tc>
                <a:tc>
                  <a:txBody>
                    <a:bodyPr/>
                    <a:lstStyle/>
                    <a:p>
                      <a:pPr algn="ctr"/>
                      <a:r>
                        <a:rPr lang="en-US" sz="2000" dirty="0" smtClean="0"/>
                        <a:t>Owner</a:t>
                      </a:r>
                      <a:endParaRPr lang="en-US" sz="2000" dirty="0"/>
                    </a:p>
                  </a:txBody>
                  <a:tcPr/>
                </a:tc>
              </a:tr>
              <a:tr h="370840">
                <a:tc>
                  <a:txBody>
                    <a:bodyPr/>
                    <a:lstStyle/>
                    <a:p>
                      <a:r>
                        <a:rPr lang="en-US" sz="1400" b="1" dirty="0" smtClean="0"/>
                        <a:t>X</a:t>
                      </a:r>
                      <a:r>
                        <a:rPr lang="en-US" sz="1400" b="1" baseline="-25000" dirty="0" smtClean="0"/>
                        <a:t>5</a:t>
                      </a:r>
                      <a:r>
                        <a:rPr lang="en-US" sz="1400" baseline="0" dirty="0" smtClean="0"/>
                        <a:t>  - Laser variation for drilling cooling holes</a:t>
                      </a:r>
                      <a:endParaRPr lang="en-US" sz="1400" dirty="0"/>
                    </a:p>
                  </a:txBody>
                  <a:tcPr/>
                </a:tc>
                <a:tc>
                  <a:txBody>
                    <a:bodyPr/>
                    <a:lstStyle/>
                    <a:p>
                      <a:r>
                        <a:rPr lang="en-US" sz="1400" dirty="0" smtClean="0"/>
                        <a:t>Two lasers were initially </a:t>
                      </a:r>
                      <a:r>
                        <a:rPr lang="en-US" sz="1400" baseline="0" dirty="0" smtClean="0"/>
                        <a:t>used to manufacture parts.  The decision was made to move all of the parts to one laser to remove the bi-modal data from the process.  A new laser is being purchased and installed in the shop as a backup. </a:t>
                      </a:r>
                      <a:endParaRPr lang="en-US" sz="1400" dirty="0"/>
                    </a:p>
                  </a:txBody>
                  <a:tcPr/>
                </a:tc>
                <a:tc>
                  <a:txBody>
                    <a:bodyPr/>
                    <a:lstStyle/>
                    <a:p>
                      <a:pPr algn="ctr"/>
                      <a:r>
                        <a:rPr lang="en-US" sz="1400" dirty="0" smtClean="0"/>
                        <a:t>Manufacturing Engineer</a:t>
                      </a:r>
                      <a:endParaRPr lang="en-US" sz="1400" dirty="0"/>
                    </a:p>
                  </a:txBody>
                  <a:tcPr/>
                </a:tc>
              </a:tr>
              <a:tr h="370840">
                <a:tc>
                  <a:txBody>
                    <a:bodyPr/>
                    <a:lstStyle/>
                    <a:p>
                      <a:r>
                        <a:rPr lang="en-US" sz="1400" b="1" dirty="0" smtClean="0"/>
                        <a:t>X</a:t>
                      </a:r>
                      <a:r>
                        <a:rPr lang="en-US" sz="1400" b="1" baseline="-25000" dirty="0" smtClean="0"/>
                        <a:t>6</a:t>
                      </a:r>
                      <a:r>
                        <a:rPr lang="en-US" sz="1400" baseline="0" dirty="0" smtClean="0"/>
                        <a:t>  - Tooling offset</a:t>
                      </a:r>
                      <a:endParaRPr lang="en-US" sz="1400" dirty="0"/>
                    </a:p>
                  </a:txBody>
                  <a:tcPr/>
                </a:tc>
                <a:tc>
                  <a:txBody>
                    <a:bodyPr/>
                    <a:lstStyle/>
                    <a:p>
                      <a:r>
                        <a:rPr lang="en-US" sz="1400" dirty="0" smtClean="0"/>
                        <a:t>The hole</a:t>
                      </a:r>
                      <a:r>
                        <a:rPr lang="en-US" sz="1400" baseline="0" dirty="0" smtClean="0"/>
                        <a:t> diameters on every part are checked with a gage to determine if the laser is cutting within the specification.  If the hole diameters are not meeting the specification the focal point of the laser can be adjusted by adjusting the tooling offset to meet the requirements.</a:t>
                      </a:r>
                      <a:endParaRPr lang="en-US" sz="1400" dirty="0"/>
                    </a:p>
                  </a:txBody>
                  <a:tcPr/>
                </a:tc>
                <a:tc>
                  <a:txBody>
                    <a:bodyPr/>
                    <a:lstStyle/>
                    <a:p>
                      <a:pPr algn="ctr"/>
                      <a:r>
                        <a:rPr lang="en-US" sz="1400" dirty="0" smtClean="0"/>
                        <a:t>Operators</a:t>
                      </a:r>
                      <a:r>
                        <a:rPr lang="en-US" sz="1400" baseline="0" dirty="0" smtClean="0"/>
                        <a:t> / Manufacturing Engineer</a:t>
                      </a:r>
                      <a:endParaRPr lang="en-US" sz="1400" dirty="0"/>
                    </a:p>
                  </a:txBody>
                  <a:tcPr/>
                </a:tc>
              </a:tr>
            </a:tbl>
          </a:graphicData>
        </a:graphic>
      </p:graphicFrame>
      <p:sp>
        <p:nvSpPr>
          <p:cNvPr id="5" name="TextBox 4"/>
          <p:cNvSpPr txBox="1"/>
          <p:nvPr/>
        </p:nvSpPr>
        <p:spPr>
          <a:xfrm>
            <a:off x="147365" y="771176"/>
            <a:ext cx="2953822" cy="461665"/>
          </a:xfrm>
          <a:prstGeom prst="rect">
            <a:avLst/>
          </a:prstGeom>
          <a:noFill/>
        </p:spPr>
        <p:txBody>
          <a:bodyPr wrap="none" rtlCol="0">
            <a:spAutoFit/>
          </a:bodyPr>
          <a:lstStyle/>
          <a:p>
            <a:r>
              <a:rPr lang="en-US" sz="2400" dirty="0" smtClean="0"/>
              <a:t>Hole size control plan</a:t>
            </a:r>
            <a:endParaRPr lang="en-US" sz="2400" dirty="0"/>
          </a:p>
        </p:txBody>
      </p:sp>
    </p:spTree>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96838" y="155575"/>
            <a:ext cx="8885237" cy="577850"/>
          </a:xfrm>
        </p:spPr>
        <p:txBody>
          <a:bodyPr/>
          <a:lstStyle/>
          <a:p>
            <a:pPr eaLnBrk="1" hangingPunct="1"/>
            <a:r>
              <a:rPr lang="en-US" altLang="en-US" sz="2800" b="1" dirty="0" smtClean="0"/>
              <a:t>10. How were the project improvement and benefits documented in the system?</a:t>
            </a:r>
          </a:p>
        </p:txBody>
      </p:sp>
      <p:sp>
        <p:nvSpPr>
          <p:cNvPr id="2" name="Rectangle 1"/>
          <p:cNvSpPr/>
          <p:nvPr/>
        </p:nvSpPr>
        <p:spPr>
          <a:xfrm>
            <a:off x="119744" y="1006526"/>
            <a:ext cx="8904514" cy="400110"/>
          </a:xfrm>
          <a:prstGeom prst="rect">
            <a:avLst/>
          </a:prstGeom>
        </p:spPr>
        <p:txBody>
          <a:bodyPr wrap="square">
            <a:spAutoFit/>
          </a:bodyPr>
          <a:lstStyle/>
          <a:p>
            <a:pPr algn="ctr"/>
            <a:r>
              <a:rPr lang="en-US" altLang="en-US" sz="2000" dirty="0"/>
              <a:t>APT Workflow </a:t>
            </a:r>
            <a:r>
              <a:rPr lang="en-US" altLang="en-US" sz="2000" dirty="0" smtClean="0"/>
              <a:t>Number</a:t>
            </a:r>
            <a:r>
              <a:rPr lang="en-US" altLang="en-US" sz="2000" dirty="0"/>
              <a:t>: 141671626</a:t>
            </a:r>
            <a:endParaRPr lang="en-US" sz="2000" dirty="0"/>
          </a:p>
        </p:txBody>
      </p:sp>
      <p:sp>
        <p:nvSpPr>
          <p:cNvPr id="3" name="Rectangle 2"/>
          <p:cNvSpPr/>
          <p:nvPr/>
        </p:nvSpPr>
        <p:spPr>
          <a:xfrm>
            <a:off x="225945" y="1339168"/>
            <a:ext cx="4255620" cy="1938992"/>
          </a:xfrm>
          <a:prstGeom prst="rect">
            <a:avLst/>
          </a:prstGeom>
        </p:spPr>
        <p:txBody>
          <a:bodyPr wrap="square">
            <a:spAutoFit/>
          </a:bodyPr>
          <a:lstStyle/>
          <a:p>
            <a:pPr eaLnBrk="1" hangingPunct="1"/>
            <a:r>
              <a:rPr lang="en-US" altLang="en-US" sz="1200" kern="0" dirty="0">
                <a:cs typeface="Times New Roman" pitchFamily="18" charset="0"/>
              </a:rPr>
              <a:t>1473M25 &amp; 1473M26</a:t>
            </a:r>
          </a:p>
          <a:p>
            <a:pPr eaLnBrk="1" hangingPunct="1"/>
            <a:r>
              <a:rPr lang="en-US" altLang="en-US" sz="1200" kern="0" dirty="0">
                <a:cs typeface="Times New Roman" pitchFamily="18" charset="0"/>
              </a:rPr>
              <a:t>FTY = 32.1%</a:t>
            </a:r>
          </a:p>
          <a:p>
            <a:pPr eaLnBrk="1" hangingPunct="1"/>
            <a:r>
              <a:rPr lang="en-US" altLang="en-US" sz="1200" kern="0" dirty="0">
                <a:cs typeface="Times New Roman" pitchFamily="18" charset="0"/>
              </a:rPr>
              <a:t>Defect Rate = 67.9%</a:t>
            </a:r>
          </a:p>
          <a:p>
            <a:pPr eaLnBrk="1" hangingPunct="1"/>
            <a:endParaRPr lang="en-US" altLang="en-US" sz="1200" kern="0" dirty="0">
              <a:cs typeface="Times New Roman" pitchFamily="18" charset="0"/>
            </a:endParaRPr>
          </a:p>
          <a:p>
            <a:pPr eaLnBrk="1" hangingPunct="1"/>
            <a:r>
              <a:rPr lang="en-US" altLang="en-US" sz="1200" kern="0" dirty="0">
                <a:cs typeface="Times New Roman" pitchFamily="18" charset="0"/>
              </a:rPr>
              <a:t>Average rework time </a:t>
            </a:r>
            <a:r>
              <a:rPr lang="en-US" altLang="en-US" sz="1200" kern="0" dirty="0" smtClean="0">
                <a:cs typeface="Times New Roman" pitchFamily="18" charset="0"/>
              </a:rPr>
              <a:t>= 0.25 hours</a:t>
            </a:r>
          </a:p>
          <a:p>
            <a:pPr eaLnBrk="1" hangingPunct="1"/>
            <a:r>
              <a:rPr lang="en-US" altLang="en-US" sz="1200" kern="0" dirty="0" smtClean="0">
                <a:cs typeface="Times New Roman" pitchFamily="18" charset="0"/>
              </a:rPr>
              <a:t>Total quantity of engines produced over the next year = 704</a:t>
            </a:r>
          </a:p>
          <a:p>
            <a:pPr eaLnBrk="1" hangingPunct="1"/>
            <a:r>
              <a:rPr lang="en-US" altLang="en-US" sz="1200" kern="0" dirty="0" smtClean="0">
                <a:cs typeface="Times New Roman" pitchFamily="18" charset="0"/>
              </a:rPr>
              <a:t>Rework rate = 67.9%</a:t>
            </a:r>
            <a:endParaRPr lang="en-US" altLang="en-US" sz="1200" kern="0" dirty="0">
              <a:cs typeface="Times New Roman" pitchFamily="18" charset="0"/>
            </a:endParaRPr>
          </a:p>
          <a:p>
            <a:pPr eaLnBrk="1" hangingPunct="1"/>
            <a:endParaRPr lang="en-US" altLang="en-US" sz="1200" kern="0" dirty="0">
              <a:cs typeface="Times New Roman" pitchFamily="18" charset="0"/>
            </a:endParaRPr>
          </a:p>
          <a:p>
            <a:pPr eaLnBrk="1" hangingPunct="1"/>
            <a:r>
              <a:rPr lang="en-US" altLang="en-US" sz="1200" kern="0" dirty="0" smtClean="0">
                <a:cs typeface="Times New Roman" pitchFamily="18" charset="0"/>
              </a:rPr>
              <a:t># </a:t>
            </a:r>
            <a:r>
              <a:rPr lang="en-US" altLang="en-US" sz="1200" kern="0" dirty="0">
                <a:cs typeface="Times New Roman" pitchFamily="18" charset="0"/>
              </a:rPr>
              <a:t>produced * 67.9% * 0.25 hours </a:t>
            </a:r>
          </a:p>
          <a:p>
            <a:pPr eaLnBrk="1" hangingPunct="1"/>
            <a:r>
              <a:rPr lang="en-US" altLang="en-US" sz="1200" kern="0" dirty="0" smtClean="0">
                <a:cs typeface="Times New Roman" pitchFamily="18" charset="0"/>
              </a:rPr>
              <a:t>704 * </a:t>
            </a:r>
            <a:r>
              <a:rPr lang="en-US" altLang="en-US" sz="1200" kern="0" dirty="0">
                <a:cs typeface="Times New Roman" pitchFamily="18" charset="0"/>
              </a:rPr>
              <a:t>.679 * .25 </a:t>
            </a:r>
            <a:r>
              <a:rPr lang="en-US" altLang="en-US" sz="1200" kern="0" dirty="0" smtClean="0">
                <a:cs typeface="Times New Roman" pitchFamily="18" charset="0"/>
              </a:rPr>
              <a:t>= 119.5 hours</a:t>
            </a:r>
            <a:endParaRPr lang="en-US" altLang="en-US" sz="1200" kern="0" dirty="0">
              <a:cs typeface="Times New Roman" pitchFamily="18" charset="0"/>
            </a:endParaRPr>
          </a:p>
        </p:txBody>
      </p:sp>
      <p:graphicFrame>
        <p:nvGraphicFramePr>
          <p:cNvPr id="6" name="Table 5"/>
          <p:cNvGraphicFramePr>
            <a:graphicFrameLocks noGrp="1"/>
          </p:cNvGraphicFramePr>
          <p:nvPr>
            <p:extLst>
              <p:ext uri="{D42A27DB-BD31-4B8C-83A1-F6EECF244321}">
                <p14:modId xmlns:p14="http://schemas.microsoft.com/office/powerpoint/2010/main" val="2929314621"/>
              </p:ext>
            </p:extLst>
          </p:nvPr>
        </p:nvGraphicFramePr>
        <p:xfrm>
          <a:off x="5410200" y="1436123"/>
          <a:ext cx="3443393" cy="2194560"/>
        </p:xfrm>
        <a:graphic>
          <a:graphicData uri="http://schemas.openxmlformats.org/drawingml/2006/table">
            <a:tbl>
              <a:tblPr firstRow="1" firstCol="1" bandRow="1"/>
              <a:tblGrid>
                <a:gridCol w="687074"/>
                <a:gridCol w="918773"/>
                <a:gridCol w="918773"/>
                <a:gridCol w="918773"/>
              </a:tblGrid>
              <a:tr h="182880">
                <a:tc gridSpan="4">
                  <a:txBody>
                    <a:bodyPr/>
                    <a:lstStyle/>
                    <a:p>
                      <a:pPr marL="0" marR="0" algn="ctr">
                        <a:spcBef>
                          <a:spcPts val="0"/>
                        </a:spcBef>
                        <a:spcAft>
                          <a:spcPts val="0"/>
                        </a:spcAft>
                      </a:pPr>
                      <a:r>
                        <a:rPr lang="en-US" sz="1200" b="1" dirty="0" smtClean="0">
                          <a:effectLst/>
                          <a:latin typeface="+mn-lt"/>
                          <a:ea typeface="Calibri"/>
                        </a:rPr>
                        <a:t>CF6 Build Plan</a:t>
                      </a:r>
                      <a:endParaRPr lang="en-US" sz="1200" b="1" dirty="0">
                        <a:effectLst/>
                        <a:latin typeface="+mn-lt"/>
                        <a:ea typeface="Calibri"/>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marL="0" marR="0" algn="ctr">
                        <a:spcBef>
                          <a:spcPts val="0"/>
                        </a:spcBef>
                        <a:spcAft>
                          <a:spcPts val="0"/>
                        </a:spcAft>
                      </a:pPr>
                      <a:endParaRPr lang="en-US" sz="1200" b="0" dirty="0">
                        <a:effectLst/>
                        <a:latin typeface="+mn-lt"/>
                        <a:ea typeface="Calibri"/>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marL="0" marR="0" algn="ctr">
                        <a:spcBef>
                          <a:spcPts val="0"/>
                        </a:spcBef>
                        <a:spcAft>
                          <a:spcPts val="0"/>
                        </a:spcAft>
                      </a:pPr>
                      <a:endParaRPr lang="en-US" sz="1200" b="1" dirty="0">
                        <a:effectLst/>
                        <a:latin typeface="+mn-lt"/>
                        <a:ea typeface="Calibri"/>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marL="0" marR="0" algn="ctr">
                        <a:spcBef>
                          <a:spcPts val="0"/>
                        </a:spcBef>
                        <a:spcAft>
                          <a:spcPts val="0"/>
                        </a:spcAft>
                      </a:pPr>
                      <a:endParaRPr lang="en-US" sz="1200" b="1" dirty="0">
                        <a:effectLst/>
                        <a:latin typeface="+mn-lt"/>
                        <a:ea typeface="Calibri"/>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2880">
                <a:tc>
                  <a:txBody>
                    <a:bodyPr/>
                    <a:lstStyle/>
                    <a:p>
                      <a:pPr marL="0" marR="0" algn="ctr">
                        <a:spcBef>
                          <a:spcPts val="0"/>
                        </a:spcBef>
                        <a:spcAft>
                          <a:spcPts val="0"/>
                        </a:spcAft>
                      </a:pPr>
                      <a:r>
                        <a:rPr lang="en-US" sz="1200" b="0" dirty="0">
                          <a:solidFill>
                            <a:srgbClr val="1F497D"/>
                          </a:solidFill>
                          <a:effectLst/>
                          <a:latin typeface="+mn-lt"/>
                          <a:ea typeface="Calibri"/>
                        </a:rPr>
                        <a:t>Year</a:t>
                      </a:r>
                      <a:endParaRPr lang="en-US" sz="1200" b="0" dirty="0">
                        <a:effectLst/>
                        <a:latin typeface="+mn-lt"/>
                        <a:ea typeface="Calibri"/>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b="0" dirty="0" smtClean="0">
                          <a:solidFill>
                            <a:srgbClr val="1F497D"/>
                          </a:solidFill>
                          <a:effectLst/>
                          <a:latin typeface="+mn-lt"/>
                          <a:ea typeface="Calibri"/>
                        </a:rPr>
                        <a:t>Engines</a:t>
                      </a:r>
                      <a:endParaRPr lang="en-US" sz="1200" b="0" dirty="0">
                        <a:effectLst/>
                        <a:latin typeface="+mn-lt"/>
                        <a:ea typeface="Calibri"/>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b="0" dirty="0" smtClean="0">
                          <a:effectLst/>
                          <a:latin typeface="+mn-lt"/>
                          <a:ea typeface="Calibri"/>
                        </a:rPr>
                        <a:t>QPE</a:t>
                      </a:r>
                      <a:endParaRPr lang="en-US" sz="1200" b="0" dirty="0">
                        <a:effectLst/>
                        <a:latin typeface="+mn-lt"/>
                        <a:ea typeface="Calibri"/>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b="0" dirty="0" smtClean="0">
                          <a:effectLst/>
                          <a:latin typeface="+mn-lt"/>
                          <a:ea typeface="Calibri"/>
                        </a:rPr>
                        <a:t>Total</a:t>
                      </a:r>
                      <a:endParaRPr lang="en-US" sz="1200" b="0" dirty="0">
                        <a:effectLst/>
                        <a:latin typeface="+mn-lt"/>
                        <a:ea typeface="Calibri"/>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2880">
                <a:tc>
                  <a:txBody>
                    <a:bodyPr/>
                    <a:lstStyle/>
                    <a:p>
                      <a:pPr marL="0" marR="0" algn="ctr">
                        <a:spcBef>
                          <a:spcPts val="0"/>
                        </a:spcBef>
                        <a:spcAft>
                          <a:spcPts val="0"/>
                        </a:spcAft>
                      </a:pPr>
                      <a:r>
                        <a:rPr lang="en-US" sz="1200" b="0" dirty="0" smtClean="0">
                          <a:solidFill>
                            <a:srgbClr val="1F497D"/>
                          </a:solidFill>
                          <a:effectLst/>
                          <a:latin typeface="+mn-lt"/>
                          <a:ea typeface="Calibri"/>
                        </a:rPr>
                        <a:t>3Q 2015</a:t>
                      </a:r>
                      <a:endParaRPr lang="en-US" sz="1200" b="0" dirty="0">
                        <a:effectLst/>
                        <a:latin typeface="+mn-lt"/>
                        <a:ea typeface="Calibri"/>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b="0" dirty="0" smtClean="0">
                          <a:solidFill>
                            <a:srgbClr val="1F497D"/>
                          </a:solidFill>
                          <a:effectLst/>
                          <a:latin typeface="+mn-lt"/>
                          <a:ea typeface="Calibri"/>
                        </a:rPr>
                        <a:t>30</a:t>
                      </a:r>
                      <a:endParaRPr lang="en-US" sz="1200" b="0" dirty="0">
                        <a:effectLst/>
                        <a:latin typeface="+mn-lt"/>
                        <a:ea typeface="Calibri"/>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b="0" dirty="0" smtClean="0">
                          <a:effectLst/>
                          <a:latin typeface="+mn-lt"/>
                          <a:ea typeface="Calibri"/>
                        </a:rPr>
                        <a:t>8</a:t>
                      </a:r>
                      <a:endParaRPr lang="en-US" sz="1200" b="0" dirty="0">
                        <a:effectLst/>
                        <a:latin typeface="+mn-lt"/>
                        <a:ea typeface="Calibri"/>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b="0" dirty="0" smtClean="0">
                          <a:effectLst/>
                          <a:latin typeface="+mn-lt"/>
                          <a:ea typeface="Calibri"/>
                        </a:rPr>
                        <a:t>240</a:t>
                      </a:r>
                      <a:endParaRPr lang="en-US" sz="1200" b="0" dirty="0">
                        <a:effectLst/>
                        <a:latin typeface="+mn-lt"/>
                        <a:ea typeface="Calibri"/>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2880">
                <a:tc>
                  <a:txBody>
                    <a:bodyPr/>
                    <a:lstStyle/>
                    <a:p>
                      <a:pPr marL="0" marR="0" algn="ctr">
                        <a:spcBef>
                          <a:spcPts val="0"/>
                        </a:spcBef>
                        <a:spcAft>
                          <a:spcPts val="0"/>
                        </a:spcAft>
                      </a:pPr>
                      <a:r>
                        <a:rPr lang="en-US" sz="1200" b="0" dirty="0" smtClean="0">
                          <a:solidFill>
                            <a:srgbClr val="1F497D"/>
                          </a:solidFill>
                          <a:effectLst/>
                          <a:latin typeface="+mn-lt"/>
                          <a:ea typeface="Calibri"/>
                        </a:rPr>
                        <a:t>4Q 2015</a:t>
                      </a:r>
                      <a:endParaRPr lang="en-US" sz="1200" b="0" dirty="0">
                        <a:effectLst/>
                        <a:latin typeface="+mn-lt"/>
                        <a:ea typeface="Calibri"/>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b="0" dirty="0" smtClean="0">
                          <a:solidFill>
                            <a:srgbClr val="1F497D"/>
                          </a:solidFill>
                          <a:effectLst/>
                          <a:latin typeface="+mn-lt"/>
                          <a:ea typeface="Calibri"/>
                        </a:rPr>
                        <a:t>17</a:t>
                      </a:r>
                      <a:endParaRPr lang="en-US" sz="1200" b="0" dirty="0">
                        <a:effectLst/>
                        <a:latin typeface="+mn-lt"/>
                        <a:ea typeface="Calibri"/>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b="0" dirty="0" smtClean="0">
                          <a:effectLst/>
                          <a:latin typeface="+mn-lt"/>
                          <a:ea typeface="Calibri"/>
                        </a:rPr>
                        <a:t>8</a:t>
                      </a:r>
                      <a:endParaRPr lang="en-US" sz="1200" b="0" dirty="0">
                        <a:effectLst/>
                        <a:latin typeface="+mn-lt"/>
                        <a:ea typeface="Calibri"/>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b="0" dirty="0" smtClean="0">
                          <a:effectLst/>
                          <a:latin typeface="+mn-lt"/>
                          <a:ea typeface="Calibri"/>
                        </a:rPr>
                        <a:t>136</a:t>
                      </a:r>
                      <a:endParaRPr lang="en-US" sz="1200" b="0" dirty="0">
                        <a:effectLst/>
                        <a:latin typeface="+mn-lt"/>
                        <a:ea typeface="Calibri"/>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2880">
                <a:tc>
                  <a:txBody>
                    <a:bodyPr/>
                    <a:lstStyle/>
                    <a:p>
                      <a:pPr marL="0" marR="0" algn="ctr">
                        <a:spcBef>
                          <a:spcPts val="0"/>
                        </a:spcBef>
                        <a:spcAft>
                          <a:spcPts val="0"/>
                        </a:spcAft>
                      </a:pPr>
                      <a:r>
                        <a:rPr lang="en-US" sz="1200" b="0" dirty="0" smtClean="0">
                          <a:solidFill>
                            <a:srgbClr val="1F497D"/>
                          </a:solidFill>
                          <a:effectLst/>
                          <a:latin typeface="+mn-lt"/>
                          <a:ea typeface="Calibri"/>
                        </a:rPr>
                        <a:t>1Q 2016</a:t>
                      </a:r>
                      <a:endParaRPr lang="en-US" sz="1200" b="0" dirty="0">
                        <a:effectLst/>
                        <a:latin typeface="+mn-lt"/>
                        <a:ea typeface="Calibri"/>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b="0" dirty="0" smtClean="0">
                          <a:solidFill>
                            <a:srgbClr val="1F497D"/>
                          </a:solidFill>
                          <a:effectLst/>
                          <a:latin typeface="+mn-lt"/>
                          <a:ea typeface="Calibri"/>
                        </a:rPr>
                        <a:t>17</a:t>
                      </a:r>
                      <a:endParaRPr lang="en-US" sz="1200" b="0" dirty="0">
                        <a:effectLst/>
                        <a:latin typeface="+mn-lt"/>
                        <a:ea typeface="Calibri"/>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b="0" dirty="0" smtClean="0">
                          <a:effectLst/>
                          <a:latin typeface="+mn-lt"/>
                          <a:ea typeface="Calibri"/>
                        </a:rPr>
                        <a:t>8</a:t>
                      </a:r>
                      <a:endParaRPr lang="en-US" sz="1200" b="0" dirty="0">
                        <a:effectLst/>
                        <a:latin typeface="+mn-lt"/>
                        <a:ea typeface="Calibri"/>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b="0" dirty="0" smtClean="0">
                          <a:effectLst/>
                          <a:latin typeface="+mn-lt"/>
                          <a:ea typeface="Calibri"/>
                        </a:rPr>
                        <a:t>136</a:t>
                      </a:r>
                      <a:endParaRPr lang="en-US" sz="1200" b="0" dirty="0">
                        <a:effectLst/>
                        <a:latin typeface="+mn-lt"/>
                        <a:ea typeface="Calibri"/>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2880">
                <a:tc>
                  <a:txBody>
                    <a:bodyPr/>
                    <a:lstStyle/>
                    <a:p>
                      <a:pPr marL="0" marR="0" algn="ctr">
                        <a:spcBef>
                          <a:spcPts val="0"/>
                        </a:spcBef>
                        <a:spcAft>
                          <a:spcPts val="0"/>
                        </a:spcAft>
                      </a:pPr>
                      <a:r>
                        <a:rPr lang="en-US" sz="1200" b="0" dirty="0" smtClean="0">
                          <a:solidFill>
                            <a:srgbClr val="1F497D"/>
                          </a:solidFill>
                          <a:effectLst/>
                          <a:latin typeface="+mn-lt"/>
                          <a:ea typeface="Calibri"/>
                        </a:rPr>
                        <a:t>2Q 2016</a:t>
                      </a:r>
                      <a:endParaRPr lang="en-US" sz="1200" b="0" dirty="0">
                        <a:effectLst/>
                        <a:latin typeface="+mn-lt"/>
                        <a:ea typeface="Calibri"/>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b="0" dirty="0" smtClean="0">
                          <a:solidFill>
                            <a:srgbClr val="1F497D"/>
                          </a:solidFill>
                          <a:effectLst/>
                          <a:latin typeface="+mn-lt"/>
                          <a:ea typeface="Calibri"/>
                        </a:rPr>
                        <a:t>24</a:t>
                      </a:r>
                      <a:endParaRPr lang="en-US" sz="1200" b="0" dirty="0">
                        <a:effectLst/>
                        <a:latin typeface="+mn-lt"/>
                        <a:ea typeface="Calibri"/>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b="0" dirty="0" smtClean="0">
                          <a:effectLst/>
                          <a:latin typeface="+mn-lt"/>
                          <a:ea typeface="Calibri"/>
                        </a:rPr>
                        <a:t>8</a:t>
                      </a:r>
                      <a:endParaRPr lang="en-US" sz="1200" b="0" dirty="0">
                        <a:effectLst/>
                        <a:latin typeface="+mn-lt"/>
                        <a:ea typeface="Calibri"/>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b="0" dirty="0" smtClean="0">
                          <a:effectLst/>
                          <a:latin typeface="+mn-lt"/>
                          <a:ea typeface="Calibri"/>
                        </a:rPr>
                        <a:t>192</a:t>
                      </a:r>
                      <a:endParaRPr lang="en-US" sz="1200" b="0" dirty="0">
                        <a:effectLst/>
                        <a:latin typeface="+mn-lt"/>
                        <a:ea typeface="Calibri"/>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2880">
                <a:tc>
                  <a:txBody>
                    <a:bodyPr/>
                    <a:lstStyle/>
                    <a:p>
                      <a:pPr marL="0" marR="0" algn="ctr">
                        <a:spcBef>
                          <a:spcPts val="0"/>
                        </a:spcBef>
                        <a:spcAft>
                          <a:spcPts val="0"/>
                        </a:spcAft>
                      </a:pPr>
                      <a:endParaRPr lang="en-US" sz="1200" b="0" dirty="0">
                        <a:effectLst/>
                        <a:latin typeface="+mn-lt"/>
                        <a:ea typeface="Calibri"/>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endParaRPr lang="en-US" sz="1200" b="0" dirty="0" smtClean="0">
                        <a:solidFill>
                          <a:srgbClr val="1F497D"/>
                        </a:solidFill>
                        <a:effectLst/>
                        <a:latin typeface="+mn-lt"/>
                        <a:ea typeface="Calibri"/>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endParaRPr lang="en-US" sz="1200" b="0" dirty="0" smtClean="0">
                        <a:solidFill>
                          <a:srgbClr val="1F497D"/>
                        </a:solidFill>
                        <a:effectLst/>
                        <a:latin typeface="+mn-lt"/>
                        <a:ea typeface="Calibri"/>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endParaRPr lang="en-US" sz="1200" b="0" dirty="0" smtClean="0">
                        <a:solidFill>
                          <a:srgbClr val="1F497D"/>
                        </a:solidFill>
                        <a:effectLst/>
                        <a:latin typeface="+mn-lt"/>
                        <a:ea typeface="Calibri"/>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2880">
                <a:tc>
                  <a:txBody>
                    <a:bodyPr/>
                    <a:lstStyle/>
                    <a:p>
                      <a:pPr marL="0" marR="0" algn="ctr">
                        <a:spcBef>
                          <a:spcPts val="0"/>
                        </a:spcBef>
                        <a:spcAft>
                          <a:spcPts val="0"/>
                        </a:spcAft>
                      </a:pPr>
                      <a:r>
                        <a:rPr lang="en-US" sz="1200" b="0" dirty="0" smtClean="0">
                          <a:effectLst/>
                          <a:latin typeface="+mn-lt"/>
                          <a:ea typeface="Calibri"/>
                        </a:rPr>
                        <a:t>Total</a:t>
                      </a:r>
                      <a:endParaRPr lang="en-US" sz="1200" b="0" dirty="0">
                        <a:effectLst/>
                        <a:latin typeface="+mn-lt"/>
                        <a:ea typeface="Calibri"/>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b="0" dirty="0" smtClean="0">
                          <a:solidFill>
                            <a:srgbClr val="1F497D"/>
                          </a:solidFill>
                          <a:effectLst/>
                          <a:latin typeface="+mn-lt"/>
                          <a:ea typeface="Calibri"/>
                        </a:rPr>
                        <a:t>88</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b="0" dirty="0" smtClean="0">
                          <a:solidFill>
                            <a:srgbClr val="1F497D"/>
                          </a:solidFill>
                          <a:effectLst/>
                          <a:latin typeface="+mn-lt"/>
                          <a:ea typeface="Calibri"/>
                        </a:rPr>
                        <a:t>8</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b="0" dirty="0" smtClean="0">
                          <a:solidFill>
                            <a:srgbClr val="1F497D"/>
                          </a:solidFill>
                          <a:effectLst/>
                          <a:latin typeface="+mn-lt"/>
                          <a:ea typeface="Calibri"/>
                        </a:rPr>
                        <a:t>704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7" name="Rounded Rectangle 6"/>
          <p:cNvSpPr/>
          <p:nvPr/>
        </p:nvSpPr>
        <p:spPr bwMode="auto">
          <a:xfrm>
            <a:off x="225946" y="3534945"/>
            <a:ext cx="8695030" cy="1103957"/>
          </a:xfrm>
          <a:prstGeom prst="roundRect">
            <a:avLst/>
          </a:prstGeom>
          <a:solidFill>
            <a:schemeClr val="accent3">
              <a:lumMod val="85000"/>
            </a:schemeClr>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r>
              <a:rPr lang="en-US" sz="2000" dirty="0"/>
              <a:t>This process change </a:t>
            </a:r>
            <a:r>
              <a:rPr lang="en-US" sz="2000" dirty="0" smtClean="0"/>
              <a:t>frees-up </a:t>
            </a:r>
            <a:r>
              <a:rPr lang="en-US" sz="2000" dirty="0"/>
              <a:t>the air </a:t>
            </a:r>
            <a:r>
              <a:rPr lang="en-US" sz="2000" dirty="0" smtClean="0"/>
              <a:t>flow test </a:t>
            </a:r>
            <a:r>
              <a:rPr lang="en-US" sz="2000" dirty="0"/>
              <a:t>measurement stand by 119.5 </a:t>
            </a:r>
            <a:r>
              <a:rPr lang="en-US" sz="2000" dirty="0" smtClean="0"/>
              <a:t>hours over the next year based on CF6 sales volume, </a:t>
            </a:r>
            <a:r>
              <a:rPr lang="en-US" sz="2000" dirty="0"/>
              <a:t>which allows the shop to utilize the equipment to measure other engine line manifolds. </a:t>
            </a:r>
          </a:p>
        </p:txBody>
      </p:sp>
      <p:sp>
        <p:nvSpPr>
          <p:cNvPr id="9" name="Rounded Rectangle 8"/>
          <p:cNvSpPr/>
          <p:nvPr/>
        </p:nvSpPr>
        <p:spPr bwMode="auto">
          <a:xfrm>
            <a:off x="225946" y="4754152"/>
            <a:ext cx="8695030" cy="1033331"/>
          </a:xfrm>
          <a:prstGeom prst="roundRect">
            <a:avLst/>
          </a:prstGeom>
          <a:solidFill>
            <a:schemeClr val="accent3">
              <a:lumMod val="85000"/>
            </a:schemeClr>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r>
              <a:rPr lang="en-US" sz="2000" dirty="0" smtClean="0"/>
              <a:t>This project does not save any money.  The time saved on the air test equipment is now used during the in-process check during the laser drilling process.</a:t>
            </a:r>
            <a:endParaRPr lang="en-US" sz="2000" dirty="0"/>
          </a:p>
        </p:txBody>
      </p:sp>
    </p:spTree>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344488" y="346075"/>
            <a:ext cx="8459787" cy="568325"/>
          </a:xfrm>
        </p:spPr>
        <p:txBody>
          <a:bodyPr/>
          <a:lstStyle/>
          <a:p>
            <a:pPr eaLnBrk="1" hangingPunct="1"/>
            <a:r>
              <a:rPr lang="en-US" altLang="en-US" sz="6000" b="1" smtClean="0"/>
              <a:t>Appendix</a:t>
            </a:r>
          </a:p>
        </p:txBody>
      </p:sp>
    </p:spTree>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6"/>
          <p:cNvSpPr>
            <a:spLocks noGrp="1" noChangeArrowheads="1"/>
          </p:cNvSpPr>
          <p:nvPr>
            <p:ph type="title"/>
          </p:nvPr>
        </p:nvSpPr>
        <p:spPr>
          <a:xfrm>
            <a:off x="64546" y="73734"/>
            <a:ext cx="8971877" cy="485663"/>
          </a:xfrm>
        </p:spPr>
        <p:txBody>
          <a:bodyPr/>
          <a:lstStyle/>
          <a:p>
            <a:r>
              <a:rPr lang="en-US" altLang="en-US" sz="2800" dirty="0"/>
              <a:t>Elano Air Flow Test Cycle Time </a:t>
            </a:r>
            <a:r>
              <a:rPr lang="en-US" altLang="en-US" sz="2800" dirty="0" smtClean="0"/>
              <a:t>Reduction - APT </a:t>
            </a:r>
            <a:r>
              <a:rPr lang="en-US" altLang="en-US" sz="2800" dirty="0"/>
              <a:t>141671626</a:t>
            </a:r>
            <a:endParaRPr lang="en-US" altLang="en-US" sz="2800" dirty="0" smtClean="0"/>
          </a:p>
        </p:txBody>
      </p:sp>
      <p:sp>
        <p:nvSpPr>
          <p:cNvPr id="18435" name="Content Placeholder 1"/>
          <p:cNvSpPr>
            <a:spLocks noGrp="1"/>
          </p:cNvSpPr>
          <p:nvPr>
            <p:ph idx="1"/>
          </p:nvPr>
        </p:nvSpPr>
        <p:spPr>
          <a:xfrm>
            <a:off x="152400" y="1016000"/>
            <a:ext cx="4343400" cy="2515810"/>
          </a:xfrm>
        </p:spPr>
        <p:txBody>
          <a:bodyPr/>
          <a:lstStyle/>
          <a:p>
            <a:r>
              <a:rPr lang="en-US" altLang="en-US" sz="1400" b="1" dirty="0" smtClean="0"/>
              <a:t>Name</a:t>
            </a:r>
            <a:r>
              <a:rPr lang="en-US" altLang="en-US" sz="1400" b="1" dirty="0" smtClean="0"/>
              <a:t>: </a:t>
            </a:r>
            <a:r>
              <a:rPr lang="en-US" altLang="en-US" sz="1400" dirty="0" smtClean="0"/>
              <a:t>Jerry Brown</a:t>
            </a:r>
            <a:endParaRPr lang="en-US" altLang="en-US" sz="1400" dirty="0" smtClean="0"/>
          </a:p>
          <a:p>
            <a:r>
              <a:rPr lang="en-US" altLang="en-US" sz="1400" b="1" dirty="0" smtClean="0"/>
              <a:t>SSO</a:t>
            </a:r>
            <a:r>
              <a:rPr lang="en-US" altLang="en-US" sz="1400" b="1" dirty="0" smtClean="0"/>
              <a:t>: </a:t>
            </a:r>
            <a:r>
              <a:rPr lang="en-US" altLang="en-US" sz="1400" dirty="0" smtClean="0"/>
              <a:t>212359018</a:t>
            </a:r>
            <a:endParaRPr lang="en-US" altLang="en-US" sz="1400" dirty="0" smtClean="0"/>
          </a:p>
          <a:p>
            <a:r>
              <a:rPr lang="en-US" altLang="en-US" sz="1400" b="1" dirty="0" smtClean="0"/>
              <a:t>Function/Division: </a:t>
            </a:r>
            <a:r>
              <a:rPr lang="en-US" altLang="en-US" sz="1400" dirty="0" smtClean="0"/>
              <a:t>Supply </a:t>
            </a:r>
            <a:r>
              <a:rPr lang="en-US" altLang="en-US" sz="1400" dirty="0" smtClean="0"/>
              <a:t>Chain</a:t>
            </a:r>
          </a:p>
          <a:p>
            <a:r>
              <a:rPr lang="en-US" altLang="en-US" sz="1400" b="1" dirty="0" smtClean="0"/>
              <a:t>MBB</a:t>
            </a:r>
            <a:r>
              <a:rPr lang="en-US" altLang="en-US" sz="1400" b="1" dirty="0" smtClean="0"/>
              <a:t>: </a:t>
            </a:r>
            <a:r>
              <a:rPr lang="en-US" altLang="en-US" sz="1400" dirty="0"/>
              <a:t>Jim Cosgrove</a:t>
            </a:r>
          </a:p>
          <a:p>
            <a:r>
              <a:rPr lang="en-US" altLang="en-US" sz="1400" b="1" dirty="0" smtClean="0"/>
              <a:t>Location</a:t>
            </a:r>
            <a:r>
              <a:rPr lang="en-US" altLang="en-US" sz="1400" b="1" dirty="0" smtClean="0"/>
              <a:t>: </a:t>
            </a:r>
            <a:r>
              <a:rPr lang="en-US" altLang="en-US" sz="1400" dirty="0" err="1" smtClean="0"/>
              <a:t>Evendale</a:t>
            </a:r>
            <a:r>
              <a:rPr lang="en-US" altLang="en-US" sz="1400" dirty="0" smtClean="0"/>
              <a:t>, Ohio</a:t>
            </a:r>
          </a:p>
          <a:p>
            <a:r>
              <a:rPr lang="en-US" altLang="en-US" sz="1400" b="1" dirty="0" smtClean="0"/>
              <a:t>Key Process that was improved</a:t>
            </a:r>
            <a:r>
              <a:rPr lang="en-US" altLang="en-US" sz="1400" b="1" dirty="0" smtClean="0"/>
              <a:t>?</a:t>
            </a:r>
          </a:p>
          <a:p>
            <a:r>
              <a:rPr lang="en-US" altLang="en-US" sz="1400" dirty="0" smtClean="0"/>
              <a:t>Reduce </a:t>
            </a:r>
            <a:r>
              <a:rPr lang="en-US" altLang="en-US" sz="1400" dirty="0" smtClean="0"/>
              <a:t>manual  modifications to ACC Air </a:t>
            </a:r>
            <a:r>
              <a:rPr lang="en-US" altLang="en-US" sz="1400" dirty="0" smtClean="0"/>
              <a:t>Manifolds </a:t>
            </a:r>
          </a:p>
          <a:p>
            <a:r>
              <a:rPr lang="en-US" altLang="en-US" sz="1400" dirty="0" smtClean="0"/>
              <a:t>to meet </a:t>
            </a:r>
            <a:r>
              <a:rPr lang="en-US" altLang="en-US" sz="1400" dirty="0" smtClean="0"/>
              <a:t>air flow test requirements at the test stand. </a:t>
            </a:r>
          </a:p>
          <a:p>
            <a:r>
              <a:rPr lang="en-US" altLang="en-US" sz="1400" b="1" dirty="0" smtClean="0"/>
              <a:t>Aviation Y/Division Y</a:t>
            </a:r>
            <a:r>
              <a:rPr lang="en-US" altLang="en-US" sz="1400" b="1" dirty="0" smtClean="0"/>
              <a:t>?</a:t>
            </a:r>
          </a:p>
          <a:p>
            <a:r>
              <a:rPr lang="en-US" altLang="en-US" sz="1400" dirty="0" smtClean="0"/>
              <a:t>On</a:t>
            </a:r>
            <a:r>
              <a:rPr lang="en-US" altLang="en-US" sz="1400" dirty="0" smtClean="0"/>
              <a:t>-time delivery, </a:t>
            </a:r>
            <a:r>
              <a:rPr lang="en-US" altLang="en-US" sz="1400" dirty="0" smtClean="0"/>
              <a:t>NPI Readiness</a:t>
            </a:r>
            <a:endParaRPr lang="en-US" altLang="en-US" sz="1400" dirty="0" smtClean="0"/>
          </a:p>
        </p:txBody>
      </p:sp>
      <p:sp>
        <p:nvSpPr>
          <p:cNvPr id="18436" name="Content Placeholder 1"/>
          <p:cNvSpPr txBox="1">
            <a:spLocks/>
          </p:cNvSpPr>
          <p:nvPr/>
        </p:nvSpPr>
        <p:spPr bwMode="auto">
          <a:xfrm>
            <a:off x="4570413" y="1047751"/>
            <a:ext cx="4217987" cy="20612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defRPr sz="3200">
                <a:solidFill>
                  <a:schemeClr val="tx1"/>
                </a:solidFill>
                <a:latin typeface="GE Inspira" pitchFamily="34" charset="0"/>
              </a:defRPr>
            </a:lvl1pPr>
            <a:lvl2pPr marL="742950" indent="-285750">
              <a:defRPr sz="3200">
                <a:solidFill>
                  <a:schemeClr val="tx1"/>
                </a:solidFill>
                <a:latin typeface="GE Inspira" pitchFamily="34" charset="0"/>
              </a:defRPr>
            </a:lvl2pPr>
            <a:lvl3pPr marL="1143000" indent="-228600">
              <a:defRPr sz="3200">
                <a:solidFill>
                  <a:schemeClr val="tx1"/>
                </a:solidFill>
                <a:latin typeface="GE Inspira" pitchFamily="34" charset="0"/>
              </a:defRPr>
            </a:lvl3pPr>
            <a:lvl4pPr marL="1600200" indent="-228600">
              <a:defRPr sz="3200">
                <a:solidFill>
                  <a:schemeClr val="tx1"/>
                </a:solidFill>
                <a:latin typeface="GE Inspira" pitchFamily="34" charset="0"/>
              </a:defRPr>
            </a:lvl4pPr>
            <a:lvl5pPr marL="2057400" indent="-228600">
              <a:defRPr sz="3200">
                <a:solidFill>
                  <a:schemeClr val="tx1"/>
                </a:solidFill>
                <a:latin typeface="GE Inspira" pitchFamily="34" charset="0"/>
              </a:defRPr>
            </a:lvl5pPr>
            <a:lvl6pPr marL="2514600" indent="-228600" eaLnBrk="0" fontAlgn="base" hangingPunct="0">
              <a:spcBef>
                <a:spcPct val="0"/>
              </a:spcBef>
              <a:spcAft>
                <a:spcPct val="0"/>
              </a:spcAft>
              <a:defRPr sz="3200">
                <a:solidFill>
                  <a:schemeClr val="tx1"/>
                </a:solidFill>
                <a:latin typeface="GE Inspira" pitchFamily="34" charset="0"/>
              </a:defRPr>
            </a:lvl6pPr>
            <a:lvl7pPr marL="2971800" indent="-228600" eaLnBrk="0" fontAlgn="base" hangingPunct="0">
              <a:spcBef>
                <a:spcPct val="0"/>
              </a:spcBef>
              <a:spcAft>
                <a:spcPct val="0"/>
              </a:spcAft>
              <a:defRPr sz="3200">
                <a:solidFill>
                  <a:schemeClr val="tx1"/>
                </a:solidFill>
                <a:latin typeface="GE Inspira" pitchFamily="34" charset="0"/>
              </a:defRPr>
            </a:lvl7pPr>
            <a:lvl8pPr marL="3429000" indent="-228600" eaLnBrk="0" fontAlgn="base" hangingPunct="0">
              <a:spcBef>
                <a:spcPct val="0"/>
              </a:spcBef>
              <a:spcAft>
                <a:spcPct val="0"/>
              </a:spcAft>
              <a:defRPr sz="3200">
                <a:solidFill>
                  <a:schemeClr val="tx1"/>
                </a:solidFill>
                <a:latin typeface="GE Inspira" pitchFamily="34" charset="0"/>
              </a:defRPr>
            </a:lvl8pPr>
            <a:lvl9pPr marL="3886200" indent="-228600" eaLnBrk="0" fontAlgn="base" hangingPunct="0">
              <a:spcBef>
                <a:spcPct val="0"/>
              </a:spcBef>
              <a:spcAft>
                <a:spcPct val="0"/>
              </a:spcAft>
              <a:defRPr sz="3200">
                <a:solidFill>
                  <a:schemeClr val="tx1"/>
                </a:solidFill>
                <a:latin typeface="GE Inspira" pitchFamily="34" charset="0"/>
              </a:defRPr>
            </a:lvl9pPr>
          </a:lstStyle>
          <a:p>
            <a:pPr eaLnBrk="1" hangingPunct="1">
              <a:lnSpc>
                <a:spcPct val="90000"/>
              </a:lnSpc>
              <a:spcBef>
                <a:spcPct val="50000"/>
              </a:spcBef>
              <a:buClr>
                <a:srgbClr val="004880"/>
              </a:buClr>
            </a:pPr>
            <a:r>
              <a:rPr lang="en-US" altLang="en-US" sz="1400" b="1" dirty="0">
                <a:solidFill>
                  <a:srgbClr val="1E4191"/>
                </a:solidFill>
              </a:rPr>
              <a:t>Problem Statement: </a:t>
            </a:r>
          </a:p>
          <a:p>
            <a:pPr eaLnBrk="1" hangingPunct="1">
              <a:lnSpc>
                <a:spcPct val="90000"/>
              </a:lnSpc>
              <a:spcBef>
                <a:spcPct val="50000"/>
              </a:spcBef>
              <a:buClr>
                <a:srgbClr val="004880"/>
              </a:buClr>
            </a:pPr>
            <a:r>
              <a:rPr lang="en-US" altLang="en-US" sz="1400" dirty="0">
                <a:solidFill>
                  <a:srgbClr val="1E4191"/>
                </a:solidFill>
              </a:rPr>
              <a:t>The Supply Chain Division is tasked with </a:t>
            </a:r>
            <a:r>
              <a:rPr lang="en-US" altLang="en-US" sz="1400" dirty="0" smtClean="0">
                <a:solidFill>
                  <a:srgbClr val="1E4191"/>
                </a:solidFill>
              </a:rPr>
              <a:t>on-time delivery and preparing for the upcoming NPI volume  for 2015.  This </a:t>
            </a:r>
            <a:r>
              <a:rPr lang="en-US" altLang="en-US" sz="1400" dirty="0">
                <a:solidFill>
                  <a:srgbClr val="1E4191"/>
                </a:solidFill>
              </a:rPr>
              <a:t>project will focus on reducing cycle time and increase throughput </a:t>
            </a:r>
            <a:r>
              <a:rPr lang="en-US" altLang="en-US" sz="1400" dirty="0" smtClean="0">
                <a:solidFill>
                  <a:srgbClr val="1E4191"/>
                </a:solidFill>
              </a:rPr>
              <a:t>on the volumetric air flow test stand by reducing the </a:t>
            </a:r>
            <a:r>
              <a:rPr lang="en-US" altLang="en-US" sz="1400" dirty="0">
                <a:solidFill>
                  <a:srgbClr val="1E4191"/>
                </a:solidFill>
              </a:rPr>
              <a:t>manual drilling process </a:t>
            </a:r>
            <a:r>
              <a:rPr lang="en-US" altLang="en-US" sz="1400" dirty="0" smtClean="0">
                <a:solidFill>
                  <a:srgbClr val="1E4191"/>
                </a:solidFill>
              </a:rPr>
              <a:t>that takes place to </a:t>
            </a:r>
            <a:r>
              <a:rPr lang="en-US" altLang="en-US" sz="1400" dirty="0">
                <a:solidFill>
                  <a:srgbClr val="1E4191"/>
                </a:solidFill>
              </a:rPr>
              <a:t>meet the pressure test requirements on the </a:t>
            </a:r>
            <a:r>
              <a:rPr lang="en-US" altLang="en-US" sz="1400" dirty="0" smtClean="0">
                <a:solidFill>
                  <a:srgbClr val="1E4191"/>
                </a:solidFill>
              </a:rPr>
              <a:t>ACC </a:t>
            </a:r>
            <a:r>
              <a:rPr lang="en-US" altLang="en-US" sz="1400" dirty="0">
                <a:solidFill>
                  <a:srgbClr val="1E4191"/>
                </a:solidFill>
              </a:rPr>
              <a:t>Air Manifold.</a:t>
            </a:r>
          </a:p>
          <a:p>
            <a:pPr eaLnBrk="1" hangingPunct="1">
              <a:lnSpc>
                <a:spcPct val="90000"/>
              </a:lnSpc>
              <a:spcBef>
                <a:spcPct val="50000"/>
              </a:spcBef>
              <a:buClr>
                <a:srgbClr val="004880"/>
              </a:buClr>
            </a:pPr>
            <a:endParaRPr lang="en-US" altLang="en-US" sz="1400" dirty="0">
              <a:solidFill>
                <a:srgbClr val="1E4191"/>
              </a:solidFill>
            </a:endParaRPr>
          </a:p>
        </p:txBody>
      </p:sp>
      <p:sp>
        <p:nvSpPr>
          <p:cNvPr id="18437" name="Content Placeholder 1"/>
          <p:cNvSpPr txBox="1">
            <a:spLocks/>
          </p:cNvSpPr>
          <p:nvPr/>
        </p:nvSpPr>
        <p:spPr bwMode="auto">
          <a:xfrm>
            <a:off x="4572000" y="3571875"/>
            <a:ext cx="4217988" cy="2544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defRPr sz="3200">
                <a:solidFill>
                  <a:schemeClr val="tx1"/>
                </a:solidFill>
                <a:latin typeface="GE Inspira" pitchFamily="34" charset="0"/>
              </a:defRPr>
            </a:lvl1pPr>
            <a:lvl2pPr marL="742950" indent="-285750">
              <a:defRPr sz="3200">
                <a:solidFill>
                  <a:schemeClr val="tx1"/>
                </a:solidFill>
                <a:latin typeface="GE Inspira" pitchFamily="34" charset="0"/>
              </a:defRPr>
            </a:lvl2pPr>
            <a:lvl3pPr marL="1143000" indent="-228600">
              <a:defRPr sz="3200">
                <a:solidFill>
                  <a:schemeClr val="tx1"/>
                </a:solidFill>
                <a:latin typeface="GE Inspira" pitchFamily="34" charset="0"/>
              </a:defRPr>
            </a:lvl3pPr>
            <a:lvl4pPr marL="1600200" indent="-228600">
              <a:defRPr sz="3200">
                <a:solidFill>
                  <a:schemeClr val="tx1"/>
                </a:solidFill>
                <a:latin typeface="GE Inspira" pitchFamily="34" charset="0"/>
              </a:defRPr>
            </a:lvl4pPr>
            <a:lvl5pPr marL="2057400" indent="-228600">
              <a:defRPr sz="3200">
                <a:solidFill>
                  <a:schemeClr val="tx1"/>
                </a:solidFill>
                <a:latin typeface="GE Inspira" pitchFamily="34" charset="0"/>
              </a:defRPr>
            </a:lvl5pPr>
            <a:lvl6pPr marL="2514600" indent="-228600" eaLnBrk="0" fontAlgn="base" hangingPunct="0">
              <a:spcBef>
                <a:spcPct val="0"/>
              </a:spcBef>
              <a:spcAft>
                <a:spcPct val="0"/>
              </a:spcAft>
              <a:defRPr sz="3200">
                <a:solidFill>
                  <a:schemeClr val="tx1"/>
                </a:solidFill>
                <a:latin typeface="GE Inspira" pitchFamily="34" charset="0"/>
              </a:defRPr>
            </a:lvl6pPr>
            <a:lvl7pPr marL="2971800" indent="-228600" eaLnBrk="0" fontAlgn="base" hangingPunct="0">
              <a:spcBef>
                <a:spcPct val="0"/>
              </a:spcBef>
              <a:spcAft>
                <a:spcPct val="0"/>
              </a:spcAft>
              <a:defRPr sz="3200">
                <a:solidFill>
                  <a:schemeClr val="tx1"/>
                </a:solidFill>
                <a:latin typeface="GE Inspira" pitchFamily="34" charset="0"/>
              </a:defRPr>
            </a:lvl7pPr>
            <a:lvl8pPr marL="3429000" indent="-228600" eaLnBrk="0" fontAlgn="base" hangingPunct="0">
              <a:spcBef>
                <a:spcPct val="0"/>
              </a:spcBef>
              <a:spcAft>
                <a:spcPct val="0"/>
              </a:spcAft>
              <a:defRPr sz="3200">
                <a:solidFill>
                  <a:schemeClr val="tx1"/>
                </a:solidFill>
                <a:latin typeface="GE Inspira" pitchFamily="34" charset="0"/>
              </a:defRPr>
            </a:lvl8pPr>
            <a:lvl9pPr marL="3886200" indent="-228600" eaLnBrk="0" fontAlgn="base" hangingPunct="0">
              <a:spcBef>
                <a:spcPct val="0"/>
              </a:spcBef>
              <a:spcAft>
                <a:spcPct val="0"/>
              </a:spcAft>
              <a:defRPr sz="3200">
                <a:solidFill>
                  <a:schemeClr val="tx1"/>
                </a:solidFill>
                <a:latin typeface="GE Inspira" pitchFamily="34" charset="0"/>
              </a:defRPr>
            </a:lvl9pPr>
          </a:lstStyle>
          <a:p>
            <a:pPr eaLnBrk="1" hangingPunct="1">
              <a:lnSpc>
                <a:spcPct val="90000"/>
              </a:lnSpc>
              <a:spcBef>
                <a:spcPct val="50000"/>
              </a:spcBef>
              <a:buClr>
                <a:srgbClr val="004880"/>
              </a:buClr>
            </a:pPr>
            <a:r>
              <a:rPr lang="en-US" altLang="en-US" sz="1400" b="1" dirty="0">
                <a:solidFill>
                  <a:srgbClr val="1E4191"/>
                </a:solidFill>
              </a:rPr>
              <a:t>What can others learn from your project</a:t>
            </a:r>
            <a:r>
              <a:rPr lang="en-US" altLang="en-US" sz="1400" b="1" dirty="0" smtClean="0">
                <a:solidFill>
                  <a:srgbClr val="1E4191"/>
                </a:solidFill>
              </a:rPr>
              <a:t>:</a:t>
            </a:r>
            <a:endParaRPr lang="en-US" altLang="en-US" sz="1400" dirty="0" smtClean="0">
              <a:solidFill>
                <a:srgbClr val="1E4191"/>
              </a:solidFill>
            </a:endParaRPr>
          </a:p>
          <a:p>
            <a:pPr eaLnBrk="1" hangingPunct="1">
              <a:lnSpc>
                <a:spcPct val="90000"/>
              </a:lnSpc>
              <a:spcBef>
                <a:spcPct val="50000"/>
              </a:spcBef>
              <a:buClr>
                <a:srgbClr val="004880"/>
              </a:buClr>
            </a:pPr>
            <a:r>
              <a:rPr lang="en-US" altLang="en-US" sz="1400" dirty="0" smtClean="0">
                <a:solidFill>
                  <a:srgbClr val="1E4191"/>
                </a:solidFill>
              </a:rPr>
              <a:t>This project can be leveraged to all other programs that require HPT &amp; LPT air flow analysis.  As of now programs include GEnx, GE90, LEAP and Passport 20.  In the future when setting the requirements of the mass airflow volume on the engineering drawing, the design engineers need to be cognizant of the process capabilities of the machines that are cutting the holes on the designated panels</a:t>
            </a:r>
            <a:r>
              <a:rPr lang="en-US" altLang="en-US" sz="1400" dirty="0">
                <a:solidFill>
                  <a:srgbClr val="1E4191"/>
                </a:solidFill>
              </a:rPr>
              <a:t> </a:t>
            </a:r>
            <a:r>
              <a:rPr lang="en-US" altLang="en-US" sz="1400" dirty="0" smtClean="0">
                <a:solidFill>
                  <a:srgbClr val="1E4191"/>
                </a:solidFill>
              </a:rPr>
              <a:t>and the operating tolerances of the hardware they are designing.</a:t>
            </a:r>
            <a:endParaRPr lang="en-US" altLang="en-US" sz="1400" dirty="0">
              <a:solidFill>
                <a:srgbClr val="1E4191"/>
              </a:solidFill>
            </a:endParaRPr>
          </a:p>
        </p:txBody>
      </p:sp>
      <p:sp>
        <p:nvSpPr>
          <p:cNvPr id="18438" name="Content Placeholder 1"/>
          <p:cNvSpPr txBox="1">
            <a:spLocks/>
          </p:cNvSpPr>
          <p:nvPr/>
        </p:nvSpPr>
        <p:spPr bwMode="auto">
          <a:xfrm>
            <a:off x="211138" y="3573463"/>
            <a:ext cx="4284663" cy="23810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defRPr sz="3200">
                <a:solidFill>
                  <a:schemeClr val="tx1"/>
                </a:solidFill>
                <a:latin typeface="GE Inspira" pitchFamily="34" charset="0"/>
              </a:defRPr>
            </a:lvl1pPr>
            <a:lvl2pPr marL="742950" indent="-285750">
              <a:defRPr sz="3200">
                <a:solidFill>
                  <a:schemeClr val="tx1"/>
                </a:solidFill>
                <a:latin typeface="GE Inspira" pitchFamily="34" charset="0"/>
              </a:defRPr>
            </a:lvl2pPr>
            <a:lvl3pPr marL="1143000" indent="-228600">
              <a:defRPr sz="3200">
                <a:solidFill>
                  <a:schemeClr val="tx1"/>
                </a:solidFill>
                <a:latin typeface="GE Inspira" pitchFamily="34" charset="0"/>
              </a:defRPr>
            </a:lvl3pPr>
            <a:lvl4pPr marL="1600200" indent="-228600">
              <a:defRPr sz="3200">
                <a:solidFill>
                  <a:schemeClr val="tx1"/>
                </a:solidFill>
                <a:latin typeface="GE Inspira" pitchFamily="34" charset="0"/>
              </a:defRPr>
            </a:lvl4pPr>
            <a:lvl5pPr marL="2057400" indent="-228600">
              <a:defRPr sz="3200">
                <a:solidFill>
                  <a:schemeClr val="tx1"/>
                </a:solidFill>
                <a:latin typeface="GE Inspira" pitchFamily="34" charset="0"/>
              </a:defRPr>
            </a:lvl5pPr>
            <a:lvl6pPr marL="2514600" indent="-228600" eaLnBrk="0" fontAlgn="base" hangingPunct="0">
              <a:spcBef>
                <a:spcPct val="0"/>
              </a:spcBef>
              <a:spcAft>
                <a:spcPct val="0"/>
              </a:spcAft>
              <a:defRPr sz="3200">
                <a:solidFill>
                  <a:schemeClr val="tx1"/>
                </a:solidFill>
                <a:latin typeface="GE Inspira" pitchFamily="34" charset="0"/>
              </a:defRPr>
            </a:lvl6pPr>
            <a:lvl7pPr marL="2971800" indent="-228600" eaLnBrk="0" fontAlgn="base" hangingPunct="0">
              <a:spcBef>
                <a:spcPct val="0"/>
              </a:spcBef>
              <a:spcAft>
                <a:spcPct val="0"/>
              </a:spcAft>
              <a:defRPr sz="3200">
                <a:solidFill>
                  <a:schemeClr val="tx1"/>
                </a:solidFill>
                <a:latin typeface="GE Inspira" pitchFamily="34" charset="0"/>
              </a:defRPr>
            </a:lvl7pPr>
            <a:lvl8pPr marL="3429000" indent="-228600" eaLnBrk="0" fontAlgn="base" hangingPunct="0">
              <a:spcBef>
                <a:spcPct val="0"/>
              </a:spcBef>
              <a:spcAft>
                <a:spcPct val="0"/>
              </a:spcAft>
              <a:defRPr sz="3200">
                <a:solidFill>
                  <a:schemeClr val="tx1"/>
                </a:solidFill>
                <a:latin typeface="GE Inspira" pitchFamily="34" charset="0"/>
              </a:defRPr>
            </a:lvl8pPr>
            <a:lvl9pPr marL="3886200" indent="-228600" eaLnBrk="0" fontAlgn="base" hangingPunct="0">
              <a:spcBef>
                <a:spcPct val="0"/>
              </a:spcBef>
              <a:spcAft>
                <a:spcPct val="0"/>
              </a:spcAft>
              <a:defRPr sz="3200">
                <a:solidFill>
                  <a:schemeClr val="tx1"/>
                </a:solidFill>
                <a:latin typeface="GE Inspira" pitchFamily="34" charset="0"/>
              </a:defRPr>
            </a:lvl9pPr>
          </a:lstStyle>
          <a:p>
            <a:pPr eaLnBrk="1" hangingPunct="1">
              <a:lnSpc>
                <a:spcPct val="90000"/>
              </a:lnSpc>
              <a:spcBef>
                <a:spcPct val="50000"/>
              </a:spcBef>
              <a:buClr>
                <a:srgbClr val="004880"/>
              </a:buClr>
            </a:pPr>
            <a:r>
              <a:rPr lang="en-US" altLang="en-US" sz="1400" b="1" dirty="0">
                <a:solidFill>
                  <a:srgbClr val="1E4191"/>
                </a:solidFill>
              </a:rPr>
              <a:t>Improvements Implemented: </a:t>
            </a:r>
          </a:p>
          <a:p>
            <a:pPr eaLnBrk="1" hangingPunct="1">
              <a:lnSpc>
                <a:spcPct val="90000"/>
              </a:lnSpc>
              <a:spcBef>
                <a:spcPct val="50000"/>
              </a:spcBef>
              <a:buClr>
                <a:srgbClr val="004880"/>
              </a:buClr>
            </a:pPr>
            <a:r>
              <a:rPr lang="en-US" altLang="en-US" sz="1400" dirty="0" smtClean="0">
                <a:solidFill>
                  <a:srgbClr val="1E4191"/>
                </a:solidFill>
              </a:rPr>
              <a:t>This project improved the CF6 HPT ACC cooling manifold air flow test from a FTY of 32.1% to a FTY of 98.3% by putting some control requirements on the laser drilling process and in-process checks on the laser drilled holes for the shop operators to adhere to.</a:t>
            </a:r>
            <a:endParaRPr lang="en-US" altLang="en-US" sz="1400" dirty="0">
              <a:solidFill>
                <a:srgbClr val="1E4191"/>
              </a:solidFill>
            </a:endParaRPr>
          </a:p>
        </p:txBody>
      </p:sp>
      <p:cxnSp>
        <p:nvCxnSpPr>
          <p:cNvPr id="4" name="Straight Connector 3"/>
          <p:cNvCxnSpPr/>
          <p:nvPr/>
        </p:nvCxnSpPr>
        <p:spPr>
          <a:xfrm>
            <a:off x="4495800" y="855663"/>
            <a:ext cx="0" cy="5697537"/>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211138" y="3560763"/>
            <a:ext cx="8731250" cy="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PP standard template">
  <a:themeElements>
    <a:clrScheme name="PP standard template 1">
      <a:dk1>
        <a:srgbClr val="1E408E"/>
      </a:dk1>
      <a:lt1>
        <a:srgbClr val="FFFFFF"/>
      </a:lt1>
      <a:dk2>
        <a:srgbClr val="3B73B9"/>
      </a:dk2>
      <a:lt2>
        <a:srgbClr val="808080"/>
      </a:lt2>
      <a:accent1>
        <a:srgbClr val="4157AD"/>
      </a:accent1>
      <a:accent2>
        <a:srgbClr val="B9CAFD"/>
      </a:accent2>
      <a:accent3>
        <a:srgbClr val="FFFFFF"/>
      </a:accent3>
      <a:accent4>
        <a:srgbClr val="183578"/>
      </a:accent4>
      <a:accent5>
        <a:srgbClr val="B0B4D3"/>
      </a:accent5>
      <a:accent6>
        <a:srgbClr val="A7B7E5"/>
      </a:accent6>
      <a:hlink>
        <a:srgbClr val="1E408E"/>
      </a:hlink>
      <a:folHlink>
        <a:srgbClr val="7C9EFE"/>
      </a:folHlink>
    </a:clrScheme>
    <a:fontScheme name="PP standard template">
      <a:majorFont>
        <a:latin typeface="GE Inspira"/>
        <a:ea typeface=""/>
        <a:cs typeface=""/>
      </a:majorFont>
      <a:minorFont>
        <a:latin typeface="GE Inspir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3200" b="0" i="0" u="none" strike="noStrike" cap="none" normalizeH="0" baseline="0" smtClean="0">
            <a:ln>
              <a:noFill/>
            </a:ln>
            <a:solidFill>
              <a:schemeClr val="tx1"/>
            </a:solidFill>
            <a:effectLst/>
            <a:latin typeface="GE Inspir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3200" b="0" i="0" u="none" strike="noStrike" cap="none" normalizeH="0" baseline="0" smtClean="0">
            <a:ln>
              <a:noFill/>
            </a:ln>
            <a:solidFill>
              <a:schemeClr val="tx1"/>
            </a:solidFill>
            <a:effectLst/>
            <a:latin typeface="GE Inspira" pitchFamily="34" charset="0"/>
          </a:defRPr>
        </a:defPPr>
      </a:lstStyle>
    </a:lnDef>
  </a:objectDefaults>
  <a:extraClrSchemeLst>
    <a:extraClrScheme>
      <a:clrScheme name="PP standard template 1">
        <a:dk1>
          <a:srgbClr val="1E408E"/>
        </a:dk1>
        <a:lt1>
          <a:srgbClr val="FFFFFF"/>
        </a:lt1>
        <a:dk2>
          <a:srgbClr val="3B73B9"/>
        </a:dk2>
        <a:lt2>
          <a:srgbClr val="808080"/>
        </a:lt2>
        <a:accent1>
          <a:srgbClr val="4157AD"/>
        </a:accent1>
        <a:accent2>
          <a:srgbClr val="B9CAFD"/>
        </a:accent2>
        <a:accent3>
          <a:srgbClr val="FFFFFF"/>
        </a:accent3>
        <a:accent4>
          <a:srgbClr val="183578"/>
        </a:accent4>
        <a:accent5>
          <a:srgbClr val="B0B4D3"/>
        </a:accent5>
        <a:accent6>
          <a:srgbClr val="A7B7E5"/>
        </a:accent6>
        <a:hlink>
          <a:srgbClr val="1E408E"/>
        </a:hlink>
        <a:folHlink>
          <a:srgbClr val="7C9EFE"/>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4880"/>
      </a:dk2>
      <a:lt2>
        <a:srgbClr val="CECECE"/>
      </a:lt2>
      <a:accent1>
        <a:srgbClr val="004880"/>
      </a:accent1>
      <a:accent2>
        <a:srgbClr val="B3D7E8"/>
      </a:accent2>
      <a:accent3>
        <a:srgbClr val="FFFFFF"/>
      </a:accent3>
      <a:accent4>
        <a:srgbClr val="000000"/>
      </a:accent4>
      <a:accent5>
        <a:srgbClr val="AAB1C0"/>
      </a:accent5>
      <a:accent6>
        <a:srgbClr val="A2C3D2"/>
      </a:accent6>
      <a:hlink>
        <a:srgbClr val="094CAD"/>
      </a:hlink>
      <a:folHlink>
        <a:srgbClr val="4393C3"/>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4880"/>
      </a:dk2>
      <a:lt2>
        <a:srgbClr val="CECECE"/>
      </a:lt2>
      <a:accent1>
        <a:srgbClr val="004880"/>
      </a:accent1>
      <a:accent2>
        <a:srgbClr val="B3D7E8"/>
      </a:accent2>
      <a:accent3>
        <a:srgbClr val="FFFFFF"/>
      </a:accent3>
      <a:accent4>
        <a:srgbClr val="000000"/>
      </a:accent4>
      <a:accent5>
        <a:srgbClr val="AAB1C0"/>
      </a:accent5>
      <a:accent6>
        <a:srgbClr val="A2C3D2"/>
      </a:accent6>
      <a:hlink>
        <a:srgbClr val="094CAD"/>
      </a:hlink>
      <a:folHlink>
        <a:srgbClr val="4393C3"/>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C:\Documents and Settings\200001014\Application Data\Microsoft\Templates\PP standard template.pot</Template>
  <TotalTime>0</TotalTime>
  <Words>2276</Words>
  <Application>Microsoft Macintosh PowerPoint</Application>
  <PresentationFormat>On-screen Show (4:3)</PresentationFormat>
  <Paragraphs>536</Paragraphs>
  <Slides>15</Slides>
  <Notes>15</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PP standard template</vt:lpstr>
      <vt:lpstr>Project Title: Air Flow Test Cycle Time Reduction  GB Candidate: Jerry Brown MBB/Mentor: Jim Cosgrove APT Workflow Request Number: 141671626  Team Members: Engineering – Dale Hampshire Engineering – Gabriel Jimenez Manufacturing – Chris Durnell Manufacturing – Chris McNaughton Supply Chain – Richard Guiney</vt:lpstr>
      <vt:lpstr>PowerPoint Presentation</vt:lpstr>
      <vt:lpstr>1. Why is the project important to the business and our Customers? </vt:lpstr>
      <vt:lpstr>PowerPoint Presentation</vt:lpstr>
      <vt:lpstr>3. How is process performance measured?</vt:lpstr>
      <vt:lpstr>3. How is process performance measured?</vt:lpstr>
      <vt:lpstr>4. How is the current process performing? </vt:lpstr>
      <vt:lpstr>5. What are the Big X’s?</vt:lpstr>
      <vt:lpstr>6. What was done to the Big X’s to improve the process?</vt:lpstr>
      <vt:lpstr>7. How is the improved process performing?</vt:lpstr>
      <vt:lpstr>8. What is the statistical evidence of process improvement?</vt:lpstr>
      <vt:lpstr>9. What can be done to ensure the improvement will last?</vt:lpstr>
      <vt:lpstr>10. How were the project improvement and benefits documented in the system?</vt:lpstr>
      <vt:lpstr>Appendix</vt:lpstr>
      <vt:lpstr>Elano Air Flow Test Cycle Time Reduction - APT 141671626</vt:lpstr>
    </vt:vector>
  </TitlesOfParts>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Lean 6 Sigma Update</dc:title>
  <dc:creator/>
  <dc:description>Uses GE Inspira Regular Family of fonts._x000d_
Revised September 17, 2004</dc:description>
  <cp:lastModifiedBy/>
  <cp:revision>134</cp:revision>
  <cp:lastPrinted>2003-08-29T14:38:12Z</cp:lastPrinted>
  <dcterms:created xsi:type="dcterms:W3CDTF">2005-03-02T14:42:59Z</dcterms:created>
  <dcterms:modified xsi:type="dcterms:W3CDTF">2020-04-29T00:13:21Z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Palette">
    <vt:lpwstr>GE Template</vt:lpwstr>
  </property>
</Properties>
</file>